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65" r:id="rId5"/>
    <p:sldId id="285" r:id="rId6"/>
    <p:sldId id="294" r:id="rId7"/>
    <p:sldId id="305" r:id="rId8"/>
    <p:sldId id="327" r:id="rId9"/>
    <p:sldId id="303" r:id="rId10"/>
    <p:sldId id="296" r:id="rId11"/>
    <p:sldId id="297" r:id="rId12"/>
    <p:sldId id="332" r:id="rId13"/>
    <p:sldId id="298" r:id="rId14"/>
    <p:sldId id="299" r:id="rId15"/>
    <p:sldId id="288" r:id="rId16"/>
    <p:sldId id="302" r:id="rId17"/>
    <p:sldId id="279" r:id="rId18"/>
    <p:sldId id="289" r:id="rId19"/>
    <p:sldId id="280" r:id="rId20"/>
    <p:sldId id="282" r:id="rId21"/>
    <p:sldId id="290" r:id="rId22"/>
    <p:sldId id="291" r:id="rId23"/>
    <p:sldId id="306" r:id="rId24"/>
    <p:sldId id="304" r:id="rId25"/>
    <p:sldId id="300" r:id="rId26"/>
    <p:sldId id="281" r:id="rId27"/>
    <p:sldId id="307" r:id="rId28"/>
    <p:sldId id="308" r:id="rId29"/>
    <p:sldId id="309" r:id="rId30"/>
    <p:sldId id="310" r:id="rId31"/>
    <p:sldId id="311" r:id="rId32"/>
    <p:sldId id="312" r:id="rId33"/>
    <p:sldId id="313" r:id="rId34"/>
    <p:sldId id="295" r:id="rId35"/>
    <p:sldId id="315" r:id="rId36"/>
    <p:sldId id="320" r:id="rId37"/>
    <p:sldId id="321" r:id="rId38"/>
    <p:sldId id="317" r:id="rId39"/>
    <p:sldId id="318" r:id="rId40"/>
    <p:sldId id="319" r:id="rId41"/>
    <p:sldId id="314" r:id="rId42"/>
    <p:sldId id="316" r:id="rId43"/>
    <p:sldId id="322" r:id="rId44"/>
    <p:sldId id="323" r:id="rId45"/>
    <p:sldId id="325" r:id="rId46"/>
    <p:sldId id="326" r:id="rId47"/>
    <p:sldId id="333" r:id="rId48"/>
    <p:sldId id="330" r:id="rId49"/>
    <p:sldId id="324" r:id="rId50"/>
    <p:sldId id="331"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145A"/>
    <a:srgbClr val="EDE6EE"/>
    <a:srgbClr val="54135A"/>
    <a:srgbClr val="00AEEF"/>
    <a:srgbClr val="109DEC"/>
    <a:srgbClr val="0A91C3"/>
    <a:srgbClr val="68246D"/>
    <a:srgbClr val="AF0822"/>
    <a:srgbClr val="002A41"/>
    <a:srgbClr val="FFCE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EE810-8456-4301-ACCF-3F1E1680A72F}" v="290" dt="2024-01-08T18:20:36.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83" autoAdjust="0"/>
  </p:normalViewPr>
  <p:slideViewPr>
    <p:cSldViewPr snapToGrid="0" snapToObjects="1">
      <p:cViewPr varScale="1">
        <p:scale>
          <a:sx n="147" d="100"/>
          <a:sy n="147" d="100"/>
        </p:scale>
        <p:origin x="600" y="12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5ACD56-CA7D-3A42-9B42-9FD56464B91C}" type="datetimeFigureOut">
              <a:rPr lang="en-US" smtClean="0"/>
              <a:t>1/8/2024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38D3B8-2EC2-4F46-B8AF-ABD68D92145A}" type="slidenum">
              <a:rPr lang="en-US" smtClean="0"/>
              <a:t>‹#›</a:t>
            </a:fld>
            <a:endParaRPr lang="en-US"/>
          </a:p>
        </p:txBody>
      </p:sp>
    </p:spTree>
    <p:extLst>
      <p:ext uri="{BB962C8B-B14F-4D97-AF65-F5344CB8AC3E}">
        <p14:creationId xmlns:p14="http://schemas.microsoft.com/office/powerpoint/2010/main" val="2347777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6CBA1-A433-4C9C-B800-E962A25F4340}" type="datetimeFigureOut">
              <a:rPr lang="en-GB" smtClean="0"/>
              <a:t>08/01/2024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3B0E6-658E-4216-848E-04C4ECB90B71}" type="slidenum">
              <a:rPr lang="en-GB" smtClean="0"/>
              <a:t>‹#›</a:t>
            </a:fld>
            <a:endParaRPr lang="en-GB"/>
          </a:p>
        </p:txBody>
      </p:sp>
    </p:spTree>
    <p:extLst>
      <p:ext uri="{BB962C8B-B14F-4D97-AF65-F5344CB8AC3E}">
        <p14:creationId xmlns:p14="http://schemas.microsoft.com/office/powerpoint/2010/main" val="100005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7</a:t>
            </a:fld>
            <a:endParaRPr lang="en-GB" sz="1400" b="0" strike="noStrike" spc="-1">
              <a:latin typeface="Times New Roman"/>
            </a:endParaRPr>
          </a:p>
        </p:txBody>
      </p:sp>
    </p:spTree>
    <p:extLst>
      <p:ext uri="{BB962C8B-B14F-4D97-AF65-F5344CB8AC3E}">
        <p14:creationId xmlns:p14="http://schemas.microsoft.com/office/powerpoint/2010/main" val="150298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19</a:t>
            </a:fld>
            <a:endParaRPr lang="en-GB" sz="1400" b="0" strike="noStrike" spc="-1">
              <a:latin typeface="Times New Roman"/>
            </a:endParaRPr>
          </a:p>
        </p:txBody>
      </p:sp>
    </p:spTree>
    <p:extLst>
      <p:ext uri="{BB962C8B-B14F-4D97-AF65-F5344CB8AC3E}">
        <p14:creationId xmlns:p14="http://schemas.microsoft.com/office/powerpoint/2010/main" val="187376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20</a:t>
            </a:fld>
            <a:endParaRPr lang="en-GB" sz="1400" b="0" strike="noStrike" spc="-1">
              <a:latin typeface="Times New Roman"/>
            </a:endParaRPr>
          </a:p>
        </p:txBody>
      </p:sp>
    </p:spTree>
    <p:extLst>
      <p:ext uri="{BB962C8B-B14F-4D97-AF65-F5344CB8AC3E}">
        <p14:creationId xmlns:p14="http://schemas.microsoft.com/office/powerpoint/2010/main" val="118698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8</a:t>
            </a:fld>
            <a:endParaRPr lang="en-GB" sz="1400" b="0" strike="noStrike" spc="-1">
              <a:latin typeface="Times New Roman"/>
            </a:endParaRPr>
          </a:p>
        </p:txBody>
      </p:sp>
    </p:spTree>
    <p:extLst>
      <p:ext uri="{BB962C8B-B14F-4D97-AF65-F5344CB8AC3E}">
        <p14:creationId xmlns:p14="http://schemas.microsoft.com/office/powerpoint/2010/main" val="56433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9</a:t>
            </a:fld>
            <a:endParaRPr lang="en-GB" sz="1400" b="0" strike="noStrike" spc="-1">
              <a:latin typeface="Times New Roman"/>
            </a:endParaRPr>
          </a:p>
        </p:txBody>
      </p:sp>
    </p:spTree>
    <p:extLst>
      <p:ext uri="{BB962C8B-B14F-4D97-AF65-F5344CB8AC3E}">
        <p14:creationId xmlns:p14="http://schemas.microsoft.com/office/powerpoint/2010/main" val="201000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a:solidFill>
                  <a:srgbClr val="000000"/>
                </a:solidFill>
                <a:latin typeface="Calibri"/>
              </a:rPr>
              <a:t>Each of these “data sets” represents Arlo. Without appropriate computer programs, we could never identify what Images 2 and 3 represent. Without my nephew having specified that he had drawn “</a:t>
            </a:r>
            <a:r>
              <a:rPr lang="en-US" sz="1200" spc="-1" err="1">
                <a:solidFill>
                  <a:srgbClr val="000000"/>
                </a:solidFill>
                <a:latin typeface="Calibri"/>
              </a:rPr>
              <a:t>Awo</a:t>
            </a:r>
            <a:r>
              <a:rPr lang="en-US" sz="1200" spc="-1">
                <a:solidFill>
                  <a:srgbClr val="000000"/>
                </a:solidFill>
                <a:latin typeface="Calibri"/>
              </a:rPr>
              <a:t>”, I would be surprised if anyone could identify what Image 1 represents. In fact, when his mother asked him a few weeks later what the drawing was, he just laughed nervously.  On the other hand, everyone in this room could probably tell what Image 5 represented: a dog. But none of these images fully captures every aspect of Arlo; and even the identifiable image omits all kinds of information (what </a:t>
            </a:r>
            <a:r>
              <a:rPr lang="en-US" sz="1200" spc="-1" err="1">
                <a:solidFill>
                  <a:srgbClr val="000000"/>
                </a:solidFill>
                <a:latin typeface="Calibri"/>
              </a:rPr>
              <a:t>colour</a:t>
            </a:r>
            <a:r>
              <a:rPr lang="en-US" sz="1200" spc="-1">
                <a:solidFill>
                  <a:srgbClr val="000000"/>
                </a:solidFill>
                <a:latin typeface="Calibri"/>
              </a:rPr>
              <a:t> is his belly, for example? How tall is he?). When we collect quantitative data, it is as useful as the RGBK values shown in Image 2. What you will learn in this course are techniques that will let you take those quantitative data, and uncover the information and the knowledge hidden within them; and my goal is to ensure that your representations of those data are at least closer to how Image 4 represents Arlo than Image 1. </a:t>
            </a:r>
            <a:endParaRPr lang="en-US" sz="1200" b="0" strike="noStrike" spc="-1">
              <a:solidFill>
                <a:srgbClr val="000000"/>
              </a:solidFill>
              <a:latin typeface="Calibri"/>
            </a:endParaRPr>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10</a:t>
            </a:fld>
            <a:endParaRPr lang="en-GB" sz="1400" b="0" strike="noStrike" spc="-1">
              <a:latin typeface="Times New Roman"/>
            </a:endParaRPr>
          </a:p>
        </p:txBody>
      </p:sp>
    </p:spTree>
    <p:extLst>
      <p:ext uri="{BB962C8B-B14F-4D97-AF65-F5344CB8AC3E}">
        <p14:creationId xmlns:p14="http://schemas.microsoft.com/office/powerpoint/2010/main" val="13094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14</a:t>
            </a:fld>
            <a:endParaRPr lang="en-GB" sz="1400" b="0" strike="noStrike" spc="-1">
              <a:latin typeface="Times New Roman"/>
            </a:endParaRPr>
          </a:p>
        </p:txBody>
      </p:sp>
    </p:spTree>
    <p:extLst>
      <p:ext uri="{BB962C8B-B14F-4D97-AF65-F5344CB8AC3E}">
        <p14:creationId xmlns:p14="http://schemas.microsoft.com/office/powerpoint/2010/main" val="383959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15</a:t>
            </a:fld>
            <a:endParaRPr lang="en-GB" sz="1400" b="0" strike="noStrike" spc="-1">
              <a:latin typeface="Times New Roman"/>
            </a:endParaRPr>
          </a:p>
        </p:txBody>
      </p:sp>
    </p:spTree>
    <p:extLst>
      <p:ext uri="{BB962C8B-B14F-4D97-AF65-F5344CB8AC3E}">
        <p14:creationId xmlns:p14="http://schemas.microsoft.com/office/powerpoint/2010/main" val="165413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16</a:t>
            </a:fld>
            <a:endParaRPr lang="en-GB" sz="1400" b="0" strike="noStrike" spc="-1">
              <a:latin typeface="Times New Roman"/>
            </a:endParaRPr>
          </a:p>
        </p:txBody>
      </p:sp>
    </p:spTree>
    <p:extLst>
      <p:ext uri="{BB962C8B-B14F-4D97-AF65-F5344CB8AC3E}">
        <p14:creationId xmlns:p14="http://schemas.microsoft.com/office/powerpoint/2010/main" val="75703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17</a:t>
            </a:fld>
            <a:endParaRPr lang="en-GB" sz="1400" b="0" strike="noStrike" spc="-1">
              <a:latin typeface="Times New Roman"/>
            </a:endParaRPr>
          </a:p>
        </p:txBody>
      </p:sp>
    </p:spTree>
    <p:extLst>
      <p:ext uri="{BB962C8B-B14F-4D97-AF65-F5344CB8AC3E}">
        <p14:creationId xmlns:p14="http://schemas.microsoft.com/office/powerpoint/2010/main" val="254131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p:nvPr>
        </p:nvSpPr>
        <p:spPr/>
        <p:txBody>
          <a:bodyPr/>
          <a:lstStyle/>
          <a:p>
            <a:pPr algn="r"/>
            <a:fld id="{EC0C6CE7-05E4-4BD9-9D3F-FA790E9BB832}" type="slidenum">
              <a:rPr lang="en-GB" sz="1400" b="0" strike="noStrike" spc="-1" smtClean="0">
                <a:latin typeface="Times New Roman"/>
              </a:rPr>
              <a:t>18</a:t>
            </a:fld>
            <a:endParaRPr lang="en-GB" sz="1400" b="0" strike="noStrike" spc="-1">
              <a:latin typeface="Times New Roman"/>
            </a:endParaRPr>
          </a:p>
        </p:txBody>
      </p:sp>
    </p:spTree>
    <p:extLst>
      <p:ext uri="{BB962C8B-B14F-4D97-AF65-F5344CB8AC3E}">
        <p14:creationId xmlns:p14="http://schemas.microsoft.com/office/powerpoint/2010/main" val="909789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urham Title Slide - Purpl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303283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110" y="205200"/>
            <a:ext cx="8229330" cy="550800"/>
          </a:xfrm>
          <a:prstGeom prst="rect">
            <a:avLst/>
          </a:prstGeom>
        </p:spPr>
        <p:txBody>
          <a:bodyPr lIns="0" tIns="0" rIns="0" bIns="0" anchor="ctr">
            <a:noAutofit/>
          </a:bodyPr>
          <a:lstStyle/>
          <a:p>
            <a:endParaRPr lang="en-US" sz="2025" b="1" strike="noStrike" spc="-1">
              <a:solidFill>
                <a:srgbClr val="FFFFFF"/>
              </a:solidFill>
              <a:latin typeface="Calibri"/>
            </a:endParaRPr>
          </a:p>
        </p:txBody>
      </p:sp>
      <p:sp>
        <p:nvSpPr>
          <p:cNvPr id="53" name="PlaceHolder 2"/>
          <p:cNvSpPr>
            <a:spLocks noGrp="1"/>
          </p:cNvSpPr>
          <p:nvPr>
            <p:ph type="body"/>
          </p:nvPr>
        </p:nvSpPr>
        <p:spPr>
          <a:xfrm>
            <a:off x="272970" y="266490"/>
            <a:ext cx="4140450" cy="426870"/>
          </a:xfrm>
          <a:prstGeom prst="rect">
            <a:avLst/>
          </a:prstGeom>
        </p:spPr>
        <p:txBody>
          <a:bodyPr lIns="0" tIns="0" rIns="0" bIns="0">
            <a:normAutofit/>
          </a:bodyPr>
          <a:lstStyle/>
          <a:p>
            <a:endParaRPr lang="en-US" sz="1575" b="0" strike="noStrike" spc="-1">
              <a:solidFill>
                <a:srgbClr val="000000"/>
              </a:solidFill>
              <a:latin typeface="Calibri"/>
            </a:endParaRPr>
          </a:p>
        </p:txBody>
      </p:sp>
      <p:sp>
        <p:nvSpPr>
          <p:cNvPr id="54" name="PlaceHolder 3"/>
          <p:cNvSpPr>
            <a:spLocks noGrp="1"/>
          </p:cNvSpPr>
          <p:nvPr>
            <p:ph type="body"/>
          </p:nvPr>
        </p:nvSpPr>
        <p:spPr>
          <a:xfrm>
            <a:off x="4620780" y="266490"/>
            <a:ext cx="4140450" cy="426870"/>
          </a:xfrm>
          <a:prstGeom prst="rect">
            <a:avLst/>
          </a:prstGeom>
        </p:spPr>
        <p:txBody>
          <a:bodyPr lIns="0" tIns="0" rIns="0" bIns="0">
            <a:normAutofit/>
          </a:bodyPr>
          <a:lstStyle/>
          <a:p>
            <a:endParaRPr lang="en-US" sz="1575" b="0" strike="noStrike" spc="-1">
              <a:solidFill>
                <a:srgbClr val="000000"/>
              </a:solidFill>
              <a:latin typeface="Calibri"/>
            </a:endParaRPr>
          </a:p>
        </p:txBody>
      </p:sp>
    </p:spTree>
    <p:extLst>
      <p:ext uri="{BB962C8B-B14F-4D97-AF65-F5344CB8AC3E}">
        <p14:creationId xmlns:p14="http://schemas.microsoft.com/office/powerpoint/2010/main" val="409931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urham Title Slide – Blu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8" name="Picture 17"/>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60207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urham Title Slide – Gold">
    <p:bg>
      <p:bgPr>
        <a:solidFill>
          <a:srgbClr val="B3BDB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256894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urham Title Slide - Yellow">
    <p:bg>
      <p:bgPr>
        <a:solidFill>
          <a:schemeClr val="accent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14883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urham Title Slide – Red">
    <p:bg>
      <p:bgPr>
        <a:solidFill>
          <a:srgbClr val="B6AAA7"/>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chemeClr val="tx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13"/>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224778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rham Text Slide - 1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4" name="Content Placeholder 3"/>
          <p:cNvSpPr>
            <a:spLocks noGrp="1"/>
          </p:cNvSpPr>
          <p:nvPr>
            <p:ph sz="quarter" idx="11"/>
          </p:nvPr>
        </p:nvSpPr>
        <p:spPr>
          <a:xfrm>
            <a:off x="621553" y="1224708"/>
            <a:ext cx="5702678"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919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rham Text Slide - 2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0" name="Content Placeholder 3"/>
          <p:cNvSpPr>
            <a:spLocks noGrp="1"/>
          </p:cNvSpPr>
          <p:nvPr>
            <p:ph sz="quarter" idx="12"/>
          </p:nvPr>
        </p:nvSpPr>
        <p:spPr>
          <a:xfrm>
            <a:off x="621553" y="1224708"/>
            <a:ext cx="3807190"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
        <p:nvSpPr>
          <p:cNvPr id="12" name="Content Placeholder 3"/>
          <p:cNvSpPr>
            <a:spLocks noGrp="1"/>
          </p:cNvSpPr>
          <p:nvPr>
            <p:ph sz="quarter" idx="13"/>
          </p:nvPr>
        </p:nvSpPr>
        <p:spPr>
          <a:xfrm>
            <a:off x="4716751" y="1224708"/>
            <a:ext cx="3807190"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7091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rham Text Slide - 3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chemeClr val="tx2"/>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2" name="Content Placeholder 3"/>
          <p:cNvSpPr>
            <a:spLocks noGrp="1"/>
          </p:cNvSpPr>
          <p:nvPr>
            <p:ph sz="quarter" idx="13"/>
          </p:nvPr>
        </p:nvSpPr>
        <p:spPr>
          <a:xfrm>
            <a:off x="621553"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
        <p:nvSpPr>
          <p:cNvPr id="14" name="Content Placeholder 3"/>
          <p:cNvSpPr>
            <a:spLocks noGrp="1"/>
          </p:cNvSpPr>
          <p:nvPr>
            <p:ph sz="quarter" idx="14"/>
          </p:nvPr>
        </p:nvSpPr>
        <p:spPr>
          <a:xfrm>
            <a:off x="3355221"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
        <p:nvSpPr>
          <p:cNvPr id="15" name="Content Placeholder 3"/>
          <p:cNvSpPr>
            <a:spLocks noGrp="1"/>
          </p:cNvSpPr>
          <p:nvPr>
            <p:ph sz="quarter" idx="15"/>
          </p:nvPr>
        </p:nvSpPr>
        <p:spPr>
          <a:xfrm>
            <a:off x="6088888"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77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rham Breaker Slide">
    <p:bg>
      <p:bgPr>
        <a:solidFill>
          <a:srgbClr val="A5C8D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6" name="Content Placeholder 3"/>
          <p:cNvSpPr>
            <a:spLocks noGrp="1"/>
          </p:cNvSpPr>
          <p:nvPr>
            <p:ph sz="quarter" idx="11"/>
          </p:nvPr>
        </p:nvSpPr>
        <p:spPr>
          <a:xfrm>
            <a:off x="2133494" y="1224708"/>
            <a:ext cx="5168900" cy="2914650"/>
          </a:xfrm>
        </p:spPr>
        <p:txBody>
          <a:bodyPr lIns="0" tIns="0" rIns="0" bIns="0">
            <a:noAutofit/>
          </a:bodyPr>
          <a:lstStyle>
            <a:lvl1pPr marL="0" indent="0">
              <a:spcBef>
                <a:spcPts val="1000"/>
              </a:spcBef>
              <a:buNone/>
              <a:defRPr sz="2400">
                <a:solidFill>
                  <a:srgbClr val="54145A"/>
                </a:solidFill>
                <a:latin typeface="Arial"/>
                <a:cs typeface="Arial"/>
              </a:defRPr>
            </a:lvl1pPr>
            <a:lvl2pPr marL="288000" indent="-288000">
              <a:spcBef>
                <a:spcPts val="1000"/>
              </a:spcBef>
              <a:buClr>
                <a:srgbClr val="68246D"/>
              </a:buClr>
              <a:buFont typeface="Arial"/>
              <a:buChar char="•"/>
              <a:defRPr sz="2400">
                <a:solidFill>
                  <a:srgbClr val="54145A"/>
                </a:solidFill>
                <a:latin typeface="Arial"/>
                <a:cs typeface="Arial"/>
              </a:defRPr>
            </a:lvl2pPr>
            <a:lvl3pPr marL="576000" indent="-288000">
              <a:spcBef>
                <a:spcPts val="1000"/>
              </a:spcBef>
              <a:buFont typeface="Lucida Grande"/>
              <a:buChar char="–"/>
              <a:defRPr sz="2400">
                <a:solidFill>
                  <a:srgbClr val="54145A"/>
                </a:solidFill>
                <a:latin typeface="Arial"/>
                <a:cs typeface="Arial"/>
              </a:defRPr>
            </a:lvl3pPr>
            <a:lvl4pPr>
              <a:defRPr sz="1800">
                <a:latin typeface="Arial"/>
                <a:cs typeface="Arial"/>
              </a:defRPr>
            </a:lvl4pPr>
            <a:lvl5pPr>
              <a:defRPr sz="1800">
                <a:latin typeface="Arial"/>
                <a:cs typeface="Aria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4674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5189BA-01D0-0648-AF2A-6B4CD6B57EC9}" type="datetimeFigureOut">
              <a:rPr lang="en-US" smtClean="0"/>
              <a:t>1/8/2024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E1F0FCF-E24C-CA41-A373-9E4EFBCD4E25}" type="slidenum">
              <a:rPr lang="en-US" smtClean="0"/>
              <a:t>‹#›</a:t>
            </a:fld>
            <a:endParaRPr lang="en-US"/>
          </a:p>
        </p:txBody>
      </p:sp>
    </p:spTree>
    <p:extLst>
      <p:ext uri="{BB962C8B-B14F-4D97-AF65-F5344CB8AC3E}">
        <p14:creationId xmlns:p14="http://schemas.microsoft.com/office/powerpoint/2010/main" val="71378853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2" r:id="rId6"/>
    <p:sldLayoutId id="2147483659" r:id="rId7"/>
    <p:sldLayoutId id="2147483660" r:id="rId8"/>
    <p:sldLayoutId id="2147483658" r:id="rId9"/>
    <p:sldLayoutId id="2147483661"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arstechnica.com/information-technology/2023/10/sob-story-about-dead-grandma-tricks-microsoft-ai-into-solving-captcha/" TargetMode="Externa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hyperlink" Target="https://arstechnica.com/science/2023/12/humana-also-using-ai-tool-with-90-error-rate-to-deny-care-lawsuit-claim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ran.r-project.org/web/packages/tidyr/vignettes/tidy-data.html"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philiproeland/12404505943"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philiproeland/12404505943"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30" y="1164650"/>
            <a:ext cx="4512620" cy="1729103"/>
          </a:xfrm>
        </p:spPr>
        <p:txBody>
          <a:bodyPr/>
          <a:lstStyle/>
          <a:p>
            <a:r>
              <a:rPr lang="en-US"/>
              <a:t>Machine Learning</a:t>
            </a:r>
          </a:p>
        </p:txBody>
      </p:sp>
      <p:sp>
        <p:nvSpPr>
          <p:cNvPr id="3" name="Subtitle 2"/>
          <p:cNvSpPr>
            <a:spLocks noGrp="1"/>
          </p:cNvSpPr>
          <p:nvPr>
            <p:ph type="subTitle" idx="1"/>
          </p:nvPr>
        </p:nvSpPr>
        <p:spPr>
          <a:xfrm>
            <a:off x="518730" y="1638765"/>
            <a:ext cx="4512620" cy="1314450"/>
          </a:xfrm>
        </p:spPr>
        <p:txBody>
          <a:bodyPr/>
          <a:lstStyle/>
          <a:p>
            <a:r>
              <a:rPr lang="en-US" sz="2800" b="1"/>
              <a:t>MATH42815</a:t>
            </a:r>
            <a:endParaRPr lang="en-US" sz="2800"/>
          </a:p>
          <a:p>
            <a:endParaRPr lang="en-US" sz="2800" b="1"/>
          </a:p>
          <a:p>
            <a:endParaRPr lang="en-US" sz="1000" b="1"/>
          </a:p>
          <a:p>
            <a:r>
              <a:rPr lang="en-US" b="1"/>
              <a:t>Tuesday January 9</a:t>
            </a:r>
            <a:r>
              <a:rPr lang="en-US" b="1" baseline="30000"/>
              <a:t>th</a:t>
            </a:r>
            <a:r>
              <a:rPr lang="en-US" b="1"/>
              <a:t> 2024</a:t>
            </a:r>
          </a:p>
          <a:p>
            <a:endParaRPr lang="en-US"/>
          </a:p>
        </p:txBody>
      </p:sp>
    </p:spTree>
    <p:extLst>
      <p:ext uri="{BB962C8B-B14F-4D97-AF65-F5344CB8AC3E}">
        <p14:creationId xmlns:p14="http://schemas.microsoft.com/office/powerpoint/2010/main" val="196663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Tensors</a:t>
            </a:r>
            <a:endParaRPr lang="en-GB" b="1">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09" y="970241"/>
            <a:ext cx="8107537" cy="3329533"/>
          </a:xfrm>
          <a:prstGeom prst="rect">
            <a:avLst/>
          </a:prstGeom>
          <a:noFill/>
          <a:ln>
            <a:noFill/>
          </a:ln>
        </p:spPr>
        <p:txBody>
          <a:bodyPr lIns="0" tIns="0" rIns="0" bIns="0">
            <a:noAutofit/>
          </a:bodyPr>
          <a:lstStyle/>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It’s </a:t>
            </a:r>
            <a:r>
              <a:rPr lang="en-US" i="1" spc="-1" dirty="0">
                <a:solidFill>
                  <a:srgbClr val="000000"/>
                </a:solidFill>
                <a:latin typeface="Arial" panose="020B0604020202020204" pitchFamily="34" charset="0"/>
                <a:cs typeface="Arial" panose="020B0604020202020204" pitchFamily="34" charset="0"/>
              </a:rPr>
              <a:t>much easier</a:t>
            </a:r>
            <a:r>
              <a:rPr lang="en-US" spc="-1" dirty="0">
                <a:solidFill>
                  <a:srgbClr val="000000"/>
                </a:solidFill>
                <a:latin typeface="Arial" panose="020B0604020202020204" pitchFamily="34" charset="0"/>
                <a:cs typeface="Arial" panose="020B0604020202020204" pitchFamily="34" charset="0"/>
              </a:rPr>
              <a:t> to deal with a tensor on a computer than in mathematical notation! </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Sometimes it can even be conceptually easier than matrices </a:t>
            </a:r>
          </a:p>
          <a:p>
            <a:pPr marL="700200"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Instead of having 2 semi-arbitrarily ordered indices where order can be confusing, every dimension/variable gets its own index</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Extremely basic code to create a tensor: </a:t>
            </a:r>
          </a:p>
          <a:p>
            <a:pPr marL="700200"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Python: a = </a:t>
            </a:r>
            <a:r>
              <a:rPr lang="en-US" spc="-1" dirty="0" err="1">
                <a:solidFill>
                  <a:srgbClr val="000000"/>
                </a:solidFill>
                <a:latin typeface="Arial" panose="020B0604020202020204" pitchFamily="34" charset="0"/>
                <a:cs typeface="Arial" panose="020B0604020202020204" pitchFamily="34" charset="0"/>
              </a:rPr>
              <a:t>np.arange</a:t>
            </a:r>
            <a:r>
              <a:rPr lang="en-US" spc="-1" dirty="0">
                <a:solidFill>
                  <a:srgbClr val="000000"/>
                </a:solidFill>
                <a:latin typeface="Arial" panose="020B0604020202020204" pitchFamily="34" charset="0"/>
                <a:cs typeface="Arial" panose="020B0604020202020204" pitchFamily="34" charset="0"/>
              </a:rPr>
              <a:t>(20).reshape(2, 2, 5) </a:t>
            </a:r>
          </a:p>
          <a:p>
            <a:pPr marL="700200"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R: a &lt;- array(seq(1,20,1),dim=c(2, 2, 5))</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…ah. We have run into a problem. </a:t>
            </a:r>
          </a:p>
          <a:p>
            <a:pPr marL="700200" lvl="1" indent="-182250">
              <a:spcBef>
                <a:spcPts val="797"/>
              </a:spcBef>
              <a:buClr>
                <a:srgbClr val="000000"/>
              </a:buClr>
              <a:buSzPct val="45000"/>
              <a:buFont typeface="Wingdings" charset="2"/>
              <a:buChar char=""/>
            </a:pPr>
            <a:endParaRPr lang="en-US" spc="-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8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 index variables differently</a:t>
            </a:r>
          </a:p>
        </p:txBody>
      </p:sp>
      <p:sp>
        <p:nvSpPr>
          <p:cNvPr id="3" name="Content Placeholder 2"/>
          <p:cNvSpPr>
            <a:spLocks noGrp="1"/>
          </p:cNvSpPr>
          <p:nvPr>
            <p:ph sz="quarter" idx="13"/>
          </p:nvPr>
        </p:nvSpPr>
        <p:spPr>
          <a:xfrm>
            <a:off x="621553" y="1224708"/>
            <a:ext cx="3474720" cy="2914650"/>
          </a:xfrm>
        </p:spPr>
        <p:txBody>
          <a:bodyPr/>
          <a:lstStyle/>
          <a:p>
            <a:r>
              <a:rPr lang="en-US" sz="1800" b="1" dirty="0">
                <a:solidFill>
                  <a:srgbClr val="68246D"/>
                </a:solidFill>
              </a:rPr>
              <a:t>R</a:t>
            </a:r>
          </a:p>
          <a:p>
            <a:r>
              <a:rPr lang="en-US" sz="1800" dirty="0"/>
              <a:t>a[1,2,3] = 11</a:t>
            </a:r>
          </a:p>
        </p:txBody>
      </p:sp>
      <p:sp>
        <p:nvSpPr>
          <p:cNvPr id="4" name="Content Placeholder 3"/>
          <p:cNvSpPr>
            <a:spLocks noGrp="1"/>
          </p:cNvSpPr>
          <p:nvPr>
            <p:ph sz="quarter" idx="14"/>
          </p:nvPr>
        </p:nvSpPr>
        <p:spPr>
          <a:xfrm>
            <a:off x="4571999" y="1224708"/>
            <a:ext cx="3644053" cy="2914650"/>
          </a:xfrm>
        </p:spPr>
        <p:txBody>
          <a:bodyPr/>
          <a:lstStyle/>
          <a:p>
            <a:r>
              <a:rPr lang="en-US" sz="1800" b="1">
                <a:solidFill>
                  <a:srgbClr val="68246D"/>
                </a:solidFill>
              </a:rPr>
              <a:t>Python</a:t>
            </a:r>
          </a:p>
          <a:p>
            <a:r>
              <a:rPr lang="en-US" sz="1800"/>
              <a:t>a[0,1,2] = 7 </a:t>
            </a:r>
          </a:p>
          <a:p>
            <a:r>
              <a:rPr lang="en-US" sz="1800"/>
              <a:t>(Remember Python indexes from 0)</a:t>
            </a:r>
          </a:p>
        </p:txBody>
      </p:sp>
      <p:pic>
        <p:nvPicPr>
          <p:cNvPr id="9" name="Picture 8">
            <a:extLst>
              <a:ext uri="{FF2B5EF4-FFF2-40B4-BE49-F238E27FC236}">
                <a16:creationId xmlns:a16="http://schemas.microsoft.com/office/drawing/2014/main" id="{18D3684A-6A05-0340-8F55-A9998116E599}"/>
              </a:ext>
            </a:extLst>
          </p:cNvPr>
          <p:cNvPicPr>
            <a:picLocks noChangeAspect="1"/>
          </p:cNvPicPr>
          <p:nvPr/>
        </p:nvPicPr>
        <p:blipFill>
          <a:blip r:embed="rId2"/>
          <a:stretch>
            <a:fillRect/>
          </a:stretch>
        </p:blipFill>
        <p:spPr>
          <a:xfrm>
            <a:off x="2358913" y="706109"/>
            <a:ext cx="1647825" cy="4391025"/>
          </a:xfrm>
          <a:prstGeom prst="rect">
            <a:avLst/>
          </a:prstGeom>
        </p:spPr>
      </p:pic>
      <p:pic>
        <p:nvPicPr>
          <p:cNvPr id="11" name="Picture 10">
            <a:extLst>
              <a:ext uri="{FF2B5EF4-FFF2-40B4-BE49-F238E27FC236}">
                <a16:creationId xmlns:a16="http://schemas.microsoft.com/office/drawing/2014/main" id="{59B74472-3083-4300-D4D7-224BAA8F88B4}"/>
              </a:ext>
            </a:extLst>
          </p:cNvPr>
          <p:cNvPicPr>
            <a:picLocks noChangeAspect="1"/>
          </p:cNvPicPr>
          <p:nvPr/>
        </p:nvPicPr>
        <p:blipFill>
          <a:blip r:embed="rId3"/>
          <a:stretch>
            <a:fillRect/>
          </a:stretch>
        </p:blipFill>
        <p:spPr>
          <a:xfrm>
            <a:off x="4947073" y="2415846"/>
            <a:ext cx="2514600" cy="971550"/>
          </a:xfrm>
          <a:prstGeom prst="rect">
            <a:avLst/>
          </a:prstGeom>
        </p:spPr>
      </p:pic>
      <p:sp>
        <p:nvSpPr>
          <p:cNvPr id="12" name="Rectangle: Rounded Corners 11">
            <a:extLst>
              <a:ext uri="{FF2B5EF4-FFF2-40B4-BE49-F238E27FC236}">
                <a16:creationId xmlns:a16="http://schemas.microsoft.com/office/drawing/2014/main" id="{3260DFDD-D473-4F81-57F1-13C5C76179D5}"/>
              </a:ext>
            </a:extLst>
          </p:cNvPr>
          <p:cNvSpPr/>
          <p:nvPr/>
        </p:nvSpPr>
        <p:spPr>
          <a:xfrm>
            <a:off x="2358913" y="2512907"/>
            <a:ext cx="1285140" cy="826346"/>
          </a:xfrm>
          <a:prstGeom prst="roundRect">
            <a:avLst/>
          </a:prstGeom>
          <a:noFill/>
          <a:ln w="571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78E623D-1D62-5B09-AAAD-AADFDAFC2E62}"/>
              </a:ext>
            </a:extLst>
          </p:cNvPr>
          <p:cNvSpPr/>
          <p:nvPr/>
        </p:nvSpPr>
        <p:spPr>
          <a:xfrm>
            <a:off x="4807472" y="2415846"/>
            <a:ext cx="2914127" cy="503462"/>
          </a:xfrm>
          <a:prstGeom prst="roundRect">
            <a:avLst/>
          </a:prstGeom>
          <a:noFill/>
          <a:ln w="571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D57214F-2701-D0E1-104D-D23400C84A41}"/>
              </a:ext>
            </a:extLst>
          </p:cNvPr>
          <p:cNvSpPr/>
          <p:nvPr/>
        </p:nvSpPr>
        <p:spPr>
          <a:xfrm>
            <a:off x="3169920" y="2736427"/>
            <a:ext cx="406400" cy="602826"/>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D23D2DA7-C251-A2D9-993D-0C41E597A7B2}"/>
              </a:ext>
            </a:extLst>
          </p:cNvPr>
          <p:cNvSpPr/>
          <p:nvPr/>
        </p:nvSpPr>
        <p:spPr>
          <a:xfrm>
            <a:off x="5630433" y="2612269"/>
            <a:ext cx="1684767" cy="232531"/>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F3829858-7A83-2417-E06E-FD1EC3CAAFF6}"/>
              </a:ext>
            </a:extLst>
          </p:cNvPr>
          <p:cNvSpPr/>
          <p:nvPr/>
        </p:nvSpPr>
        <p:spPr>
          <a:xfrm>
            <a:off x="3285067" y="2939627"/>
            <a:ext cx="284480" cy="250612"/>
          </a:xfrm>
          <a:prstGeom prst="roundRect">
            <a:avLst/>
          </a:prstGeom>
          <a:noFill/>
          <a:ln w="38100">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BEB24C2-ACAC-C143-40EC-07503E276868}"/>
              </a:ext>
            </a:extLst>
          </p:cNvPr>
          <p:cNvSpPr/>
          <p:nvPr/>
        </p:nvSpPr>
        <p:spPr>
          <a:xfrm>
            <a:off x="6305969" y="2604348"/>
            <a:ext cx="284480" cy="250612"/>
          </a:xfrm>
          <a:prstGeom prst="roundRect">
            <a:avLst/>
          </a:prstGeom>
          <a:noFill/>
          <a:ln w="38100">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94079238-5916-62BC-CA16-FC5379C05EC5}"/>
              </a:ext>
            </a:extLst>
          </p:cNvPr>
          <p:cNvSpPr txBox="1"/>
          <p:nvPr/>
        </p:nvSpPr>
        <p:spPr>
          <a:xfrm>
            <a:off x="2691784" y="1936322"/>
            <a:ext cx="3827249" cy="1323439"/>
          </a:xfrm>
          <a:prstGeom prst="rect">
            <a:avLst/>
          </a:prstGeom>
          <a:solidFill>
            <a:schemeClr val="bg1"/>
          </a:solidFill>
          <a:ln w="76200">
            <a:solidFill>
              <a:srgbClr val="54145A"/>
            </a:solidFill>
          </a:ln>
        </p:spPr>
        <p:txBody>
          <a:bodyPr wrap="square" rtlCol="0">
            <a:spAutoFit/>
          </a:bodyPr>
          <a:lstStyle/>
          <a:p>
            <a:pPr algn="ctr"/>
            <a:r>
              <a:rPr lang="en-GB" sz="4000" dirty="0">
                <a:solidFill>
                  <a:srgbClr val="54145A"/>
                </a:solidFill>
              </a:rPr>
              <a:t>We will be working with R!</a:t>
            </a:r>
          </a:p>
        </p:txBody>
      </p:sp>
    </p:spTree>
    <p:extLst>
      <p:ext uri="{BB962C8B-B14F-4D97-AF65-F5344CB8AC3E}">
        <p14:creationId xmlns:p14="http://schemas.microsoft.com/office/powerpoint/2010/main" val="84863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30" y="1164650"/>
            <a:ext cx="5113444" cy="1729103"/>
          </a:xfrm>
        </p:spPr>
        <p:txBody>
          <a:bodyPr/>
          <a:lstStyle/>
          <a:p>
            <a:r>
              <a:rPr lang="en-US"/>
              <a:t>What Is Machine Learning?</a:t>
            </a:r>
          </a:p>
        </p:txBody>
      </p:sp>
      <p:sp>
        <p:nvSpPr>
          <p:cNvPr id="3" name="Subtitle 2"/>
          <p:cNvSpPr>
            <a:spLocks noGrp="1"/>
          </p:cNvSpPr>
          <p:nvPr>
            <p:ph type="subTitle" idx="1"/>
          </p:nvPr>
        </p:nvSpPr>
        <p:spPr>
          <a:xfrm>
            <a:off x="518730" y="1638765"/>
            <a:ext cx="4512620" cy="1314450"/>
          </a:xfrm>
        </p:spPr>
        <p:txBody>
          <a:bodyPr/>
          <a:lstStyle/>
          <a:p>
            <a:endParaRPr lang="en-US" sz="2800" b="1"/>
          </a:p>
          <a:p>
            <a:r>
              <a:rPr lang="en-US" sz="2800" b="1"/>
              <a:t>What Is Learning? </a:t>
            </a:r>
          </a:p>
          <a:p>
            <a:endParaRPr lang="en-US" sz="2800" b="1"/>
          </a:p>
          <a:p>
            <a:r>
              <a:rPr lang="en-US" sz="2800" b="1"/>
              <a:t>What Is Information? </a:t>
            </a:r>
          </a:p>
          <a:p>
            <a:endParaRPr lang="en-US" sz="2800" b="1"/>
          </a:p>
          <a:p>
            <a:r>
              <a:rPr lang="en-US" sz="2800" b="1"/>
              <a:t>What Is Understanding? </a:t>
            </a:r>
          </a:p>
          <a:p>
            <a:endParaRPr lang="en-US" sz="1000" b="1"/>
          </a:p>
          <a:p>
            <a:endParaRPr lang="en-US"/>
          </a:p>
        </p:txBody>
      </p:sp>
    </p:spTree>
    <p:extLst>
      <p:ext uri="{BB962C8B-B14F-4D97-AF65-F5344CB8AC3E}">
        <p14:creationId xmlns:p14="http://schemas.microsoft.com/office/powerpoint/2010/main" val="426427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vs. Unsupervised Learning</a:t>
            </a:r>
          </a:p>
        </p:txBody>
      </p:sp>
      <p:sp>
        <p:nvSpPr>
          <p:cNvPr id="3" name="Content Placeholder 2"/>
          <p:cNvSpPr>
            <a:spLocks noGrp="1"/>
          </p:cNvSpPr>
          <p:nvPr>
            <p:ph sz="quarter" idx="12"/>
          </p:nvPr>
        </p:nvSpPr>
        <p:spPr>
          <a:xfrm>
            <a:off x="620059" y="919908"/>
            <a:ext cx="7902388" cy="2914650"/>
          </a:xfrm>
        </p:spPr>
        <p:txBody>
          <a:bodyPr/>
          <a:lstStyle/>
          <a:p>
            <a:r>
              <a:rPr lang="en-GB" sz="1800" b="1" u="sng">
                <a:latin typeface="Arial" panose="020B0604020202020204" pitchFamily="34" charset="0"/>
                <a:cs typeface="Arial" panose="020B0604020202020204" pitchFamily="34" charset="0"/>
              </a:rPr>
              <a:t>Supervised Learning: </a:t>
            </a:r>
          </a:p>
          <a:p>
            <a:pPr marL="285750" indent="-285750">
              <a:buFont typeface="Arial" panose="020B0604020202020204" pitchFamily="34" charset="0"/>
              <a:buChar char="•"/>
            </a:pPr>
            <a:r>
              <a:rPr lang="en-GB" sz="1800">
                <a:latin typeface="Arial" panose="020B0604020202020204" pitchFamily="34" charset="0"/>
                <a:cs typeface="Arial" panose="020B0604020202020204" pitchFamily="34" charset="0"/>
              </a:rPr>
              <a:t>One variable marked as “output”</a:t>
            </a:r>
          </a:p>
          <a:p>
            <a:pPr marL="285750" indent="-285750">
              <a:buFont typeface="Arial" panose="020B0604020202020204" pitchFamily="34" charset="0"/>
              <a:buChar char="•"/>
            </a:pPr>
            <a:r>
              <a:rPr lang="en-GB" sz="1800">
                <a:latin typeface="Arial" panose="020B0604020202020204" pitchFamily="34" charset="0"/>
                <a:cs typeface="Arial" panose="020B0604020202020204" pitchFamily="34" charset="0"/>
              </a:rPr>
              <a:t>Others are features/inputs/predictors </a:t>
            </a: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Everything you have done in ISDS</a:t>
            </a: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Examples: regression, classification</a:t>
            </a:r>
          </a:p>
          <a:p>
            <a:r>
              <a:rPr lang="en-GB" b="1" u="sng">
                <a:latin typeface="Arial" panose="020B0604020202020204" pitchFamily="34" charset="0"/>
                <a:cs typeface="Arial" panose="020B0604020202020204" pitchFamily="34" charset="0"/>
              </a:rPr>
              <a:t>Unsupervised Learning:</a:t>
            </a: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No “output” variable, all variables treated equally </a:t>
            </a: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Examples: k-means cluster, principal component analysis </a:t>
            </a:r>
          </a:p>
        </p:txBody>
      </p:sp>
    </p:spTree>
    <p:extLst>
      <p:ext uri="{BB962C8B-B14F-4D97-AF65-F5344CB8AC3E}">
        <p14:creationId xmlns:p14="http://schemas.microsoft.com/office/powerpoint/2010/main" val="24210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 Is This (1)? </a:t>
            </a:r>
            <a:endParaRPr lang="en-GB" b="1">
              <a:solidFill>
                <a:srgbClr val="54145A"/>
              </a:solidFill>
            </a:endParaRPr>
          </a:p>
        </p:txBody>
      </p:sp>
      <p:pic>
        <p:nvPicPr>
          <p:cNvPr id="4" name="Picture 3" descr="A photograph of a child's scrawl on paper. There is no easily discernible pattern in it. ">
            <a:extLst>
              <a:ext uri="{FF2B5EF4-FFF2-40B4-BE49-F238E27FC236}">
                <a16:creationId xmlns:a16="http://schemas.microsoft.com/office/drawing/2014/main" id="{E2495622-4B16-9C72-218F-C9F3B820E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225" y="1005576"/>
            <a:ext cx="4599551" cy="3528989"/>
          </a:xfrm>
          <a:prstGeom prst="rect">
            <a:avLst/>
          </a:prstGeom>
        </p:spPr>
      </p:pic>
    </p:spTree>
    <p:extLst>
      <p:ext uri="{BB962C8B-B14F-4D97-AF65-F5344CB8AC3E}">
        <p14:creationId xmlns:p14="http://schemas.microsoft.com/office/powerpoint/2010/main" val="323561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 Is This (2)? </a:t>
            </a:r>
            <a:endParaRPr lang="en-GB" b="1">
              <a:solidFill>
                <a:srgbClr val="54145A"/>
              </a:solidFill>
            </a:endParaRPr>
          </a:p>
        </p:txBody>
      </p:sp>
      <p:pic>
        <p:nvPicPr>
          <p:cNvPr id="7" name="Picture 6" descr="Four columns (labelled R, G, B, and K) with 19 rows of data. Each cell contains a number between 0 and 255. ">
            <a:extLst>
              <a:ext uri="{FF2B5EF4-FFF2-40B4-BE49-F238E27FC236}">
                <a16:creationId xmlns:a16="http://schemas.microsoft.com/office/drawing/2014/main" id="{ED347833-F100-5B68-C10E-C8F4DD4A746F}"/>
              </a:ext>
            </a:extLst>
          </p:cNvPr>
          <p:cNvPicPr>
            <a:picLocks noChangeAspect="1"/>
          </p:cNvPicPr>
          <p:nvPr/>
        </p:nvPicPr>
        <p:blipFill>
          <a:blip r:embed="rId3"/>
          <a:stretch>
            <a:fillRect/>
          </a:stretch>
        </p:blipFill>
        <p:spPr>
          <a:xfrm>
            <a:off x="3301612" y="929454"/>
            <a:ext cx="2300863" cy="3858738"/>
          </a:xfrm>
          <a:prstGeom prst="rect">
            <a:avLst/>
          </a:prstGeom>
        </p:spPr>
      </p:pic>
    </p:spTree>
    <p:extLst>
      <p:ext uri="{BB962C8B-B14F-4D97-AF65-F5344CB8AC3E}">
        <p14:creationId xmlns:p14="http://schemas.microsoft.com/office/powerpoint/2010/main" val="10214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 Is This (3)? </a:t>
            </a:r>
            <a:endParaRPr lang="en-GB" b="1">
              <a:solidFill>
                <a:srgbClr val="54145A"/>
              </a:solidFill>
            </a:endParaRPr>
          </a:p>
        </p:txBody>
      </p:sp>
      <p:pic>
        <p:nvPicPr>
          <p:cNvPr id="5" name="Picture 4" descr="A screenshot of gibberish. This is what happens when you open an encoded file as plain text. ">
            <a:extLst>
              <a:ext uri="{FF2B5EF4-FFF2-40B4-BE49-F238E27FC236}">
                <a16:creationId xmlns:a16="http://schemas.microsoft.com/office/drawing/2014/main" id="{AC4A88D9-C54E-92C1-96E0-BA72DEFC7D6A}"/>
              </a:ext>
            </a:extLst>
          </p:cNvPr>
          <p:cNvPicPr>
            <a:picLocks noChangeAspect="1"/>
          </p:cNvPicPr>
          <p:nvPr/>
        </p:nvPicPr>
        <p:blipFill>
          <a:blip r:embed="rId3"/>
          <a:stretch>
            <a:fillRect/>
          </a:stretch>
        </p:blipFill>
        <p:spPr>
          <a:xfrm>
            <a:off x="299891" y="954929"/>
            <a:ext cx="8386549" cy="3596131"/>
          </a:xfrm>
          <a:prstGeom prst="rect">
            <a:avLst/>
          </a:prstGeom>
        </p:spPr>
      </p:pic>
    </p:spTree>
    <p:extLst>
      <p:ext uri="{BB962C8B-B14F-4D97-AF65-F5344CB8AC3E}">
        <p14:creationId xmlns:p14="http://schemas.microsoft.com/office/powerpoint/2010/main" val="428122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 Is This (4)? </a:t>
            </a:r>
            <a:endParaRPr lang="en-GB" b="1">
              <a:solidFill>
                <a:srgbClr val="54145A"/>
              </a:solidFill>
            </a:endParaRPr>
          </a:p>
        </p:txBody>
      </p:sp>
      <p:pic>
        <p:nvPicPr>
          <p:cNvPr id="5" name="Picture 4" descr="An extremely simple and crude image, created in about two minutes, using only the oval shape tool in MSPaint. The image could generously be interpreted to represent a dog. ">
            <a:extLst>
              <a:ext uri="{FF2B5EF4-FFF2-40B4-BE49-F238E27FC236}">
                <a16:creationId xmlns:a16="http://schemas.microsoft.com/office/drawing/2014/main" id="{7EC10FE6-A596-00B8-DAAE-025D2D397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883" y="1059582"/>
            <a:ext cx="3072234" cy="3475149"/>
          </a:xfrm>
          <a:prstGeom prst="rect">
            <a:avLst/>
          </a:prstGeom>
        </p:spPr>
      </p:pic>
    </p:spTree>
    <p:extLst>
      <p:ext uri="{BB962C8B-B14F-4D97-AF65-F5344CB8AC3E}">
        <p14:creationId xmlns:p14="http://schemas.microsoft.com/office/powerpoint/2010/main" val="369437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 Is This (5)? </a:t>
            </a:r>
            <a:endParaRPr lang="en-GB" b="1">
              <a:solidFill>
                <a:srgbClr val="54145A"/>
              </a:solidFill>
            </a:endParaRPr>
          </a:p>
        </p:txBody>
      </p:sp>
      <p:pic>
        <p:nvPicPr>
          <p:cNvPr id="4" name="Picture 3" descr="A cute black dog sitting on the floor, looking back over his shoulder into the camera. ">
            <a:extLst>
              <a:ext uri="{FF2B5EF4-FFF2-40B4-BE49-F238E27FC236}">
                <a16:creationId xmlns:a16="http://schemas.microsoft.com/office/drawing/2014/main" id="{669B1BC3-7517-562E-C230-4494435A7200}"/>
              </a:ext>
            </a:extLst>
          </p:cNvPr>
          <p:cNvPicPr>
            <a:picLocks noChangeAspect="1"/>
          </p:cNvPicPr>
          <p:nvPr/>
        </p:nvPicPr>
        <p:blipFill rotWithShape="1">
          <a:blip r:embed="rId3">
            <a:extLst>
              <a:ext uri="{28A0092B-C50C-407E-A947-70E740481C1C}">
                <a14:useLocalDpi xmlns:a14="http://schemas.microsoft.com/office/drawing/2010/main" val="0"/>
              </a:ext>
            </a:extLst>
          </a:blip>
          <a:srcRect t="17687" b="15238"/>
          <a:stretch/>
        </p:blipFill>
        <p:spPr>
          <a:xfrm>
            <a:off x="2879770" y="976233"/>
            <a:ext cx="3192962" cy="3807420"/>
          </a:xfrm>
          <a:prstGeom prst="rect">
            <a:avLst/>
          </a:prstGeom>
        </p:spPr>
      </p:pic>
    </p:spTree>
    <p:extLst>
      <p:ext uri="{BB962C8B-B14F-4D97-AF65-F5344CB8AC3E}">
        <p14:creationId xmlns:p14="http://schemas.microsoft.com/office/powerpoint/2010/main" val="182948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Images of a Dog</a:t>
            </a:r>
            <a:endParaRPr lang="en-GB" b="1">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09" y="970241"/>
            <a:ext cx="8229330" cy="3329533"/>
          </a:xfrm>
          <a:prstGeom prst="rect">
            <a:avLst/>
          </a:prstGeom>
          <a:noFill/>
          <a:ln>
            <a:noFill/>
          </a:ln>
        </p:spPr>
        <p:txBody>
          <a:bodyPr lIns="0" tIns="0" rIns="0" bIns="0">
            <a:noAutofit/>
          </a:bodyPr>
          <a:lstStyle/>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Image 1: Hand drawing of the family dog, Arlo, by my nephew (~2 at the time)</a:t>
            </a:r>
          </a:p>
          <a:p>
            <a:pPr marL="500175"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One of his first “drawings” that was meant to represent something</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Image 2: RBGK values representing individual pixels from a .</a:t>
            </a:r>
            <a:r>
              <a:rPr lang="en-US" spc="-1" dirty="0" err="1">
                <a:solidFill>
                  <a:srgbClr val="000000"/>
                </a:solidFill>
                <a:latin typeface="Arial" panose="020B0604020202020204" pitchFamily="34" charset="0"/>
                <a:cs typeface="Arial" panose="020B0604020202020204" pitchFamily="34" charset="0"/>
              </a:rPr>
              <a:t>tif</a:t>
            </a:r>
            <a:r>
              <a:rPr lang="en-US" spc="-1" dirty="0">
                <a:solidFill>
                  <a:srgbClr val="000000"/>
                </a:solidFill>
                <a:latin typeface="Arial" panose="020B0604020202020204" pitchFamily="34" charset="0"/>
                <a:cs typeface="Arial" panose="020B0604020202020204" pitchFamily="34" charset="0"/>
              </a:rPr>
              <a:t> file of Image 5</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Image 3: Text editor used to open .jpg file of Image 5 </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Image 4: I used </a:t>
            </a:r>
            <a:r>
              <a:rPr lang="en-US" i="1" spc="-1" dirty="0">
                <a:solidFill>
                  <a:srgbClr val="000000"/>
                </a:solidFill>
                <a:latin typeface="Arial" panose="020B0604020202020204" pitchFamily="34" charset="0"/>
                <a:cs typeface="Arial" panose="020B0604020202020204" pitchFamily="34" charset="0"/>
              </a:rPr>
              <a:t>only</a:t>
            </a:r>
            <a:r>
              <a:rPr lang="en-US" spc="-1" dirty="0">
                <a:solidFill>
                  <a:srgbClr val="000000"/>
                </a:solidFill>
                <a:latin typeface="Arial" panose="020B0604020202020204" pitchFamily="34" charset="0"/>
                <a:cs typeface="Arial" panose="020B0604020202020204" pitchFamily="34" charset="0"/>
              </a:rPr>
              <a:t> the Oval Shape tool in </a:t>
            </a:r>
            <a:r>
              <a:rPr lang="en-US" spc="-1" dirty="0" err="1">
                <a:solidFill>
                  <a:srgbClr val="000000"/>
                </a:solidFill>
                <a:latin typeface="Arial" panose="020B0604020202020204" pitchFamily="34" charset="0"/>
                <a:cs typeface="Arial" panose="020B0604020202020204" pitchFamily="34" charset="0"/>
              </a:rPr>
              <a:t>MSPaint</a:t>
            </a:r>
            <a:r>
              <a:rPr lang="en-US" spc="-1" dirty="0">
                <a:solidFill>
                  <a:srgbClr val="000000"/>
                </a:solidFill>
                <a:latin typeface="Arial" panose="020B0604020202020204" pitchFamily="34" charset="0"/>
                <a:cs typeface="Arial" panose="020B0604020202020204" pitchFamily="34" charset="0"/>
              </a:rPr>
              <a:t> to create a picture of a dog in under two minutes</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Image 5: Photograph of Arlo</a:t>
            </a:r>
          </a:p>
        </p:txBody>
      </p:sp>
    </p:spTree>
    <p:extLst>
      <p:ext uri="{BB962C8B-B14F-4D97-AF65-F5344CB8AC3E}">
        <p14:creationId xmlns:p14="http://schemas.microsoft.com/office/powerpoint/2010/main" val="1956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Outline</a:t>
            </a:r>
          </a:p>
        </p:txBody>
      </p:sp>
      <p:sp>
        <p:nvSpPr>
          <p:cNvPr id="3" name="Content Placeholder 2"/>
          <p:cNvSpPr>
            <a:spLocks noGrp="1"/>
          </p:cNvSpPr>
          <p:nvPr>
            <p:ph sz="quarter" idx="11"/>
          </p:nvPr>
        </p:nvSpPr>
        <p:spPr>
          <a:xfrm>
            <a:off x="620059" y="939786"/>
            <a:ext cx="7515282" cy="2914650"/>
          </a:xfrm>
        </p:spPr>
        <p:txBody>
          <a:bodyPr/>
          <a:lstStyle/>
          <a:p>
            <a:pPr lvl="1"/>
            <a:r>
              <a:rPr lang="en-US" dirty="0"/>
              <a:t>Compressed timeline: 4 weeks</a:t>
            </a:r>
          </a:p>
          <a:p>
            <a:pPr lvl="1"/>
            <a:r>
              <a:rPr lang="en-US" dirty="0"/>
              <a:t>Practical sessions: </a:t>
            </a:r>
          </a:p>
          <a:p>
            <a:pPr marL="288000" lvl="2" indent="0">
              <a:buNone/>
            </a:pPr>
            <a:r>
              <a:rPr lang="en-US" dirty="0"/>
              <a:t>Monday, Wednesday, Thursday: 9-11 or 11-1 </a:t>
            </a:r>
          </a:p>
          <a:p>
            <a:pPr lvl="1"/>
            <a:r>
              <a:rPr lang="en-US" dirty="0"/>
              <a:t>Lectures: </a:t>
            </a:r>
          </a:p>
          <a:p>
            <a:pPr marL="288000" lvl="2" indent="0">
              <a:buNone/>
            </a:pPr>
            <a:r>
              <a:rPr lang="en-US" dirty="0"/>
              <a:t>Tuesday, Friday: 5-6</a:t>
            </a:r>
          </a:p>
          <a:p>
            <a:pPr lvl="1"/>
            <a:r>
              <a:rPr lang="en-US" dirty="0"/>
              <a:t>Techniques covered in IMDS and ISDS will come into play</a:t>
            </a:r>
          </a:p>
          <a:p>
            <a:pPr marL="288000" lvl="2" indent="0">
              <a:buNone/>
            </a:pPr>
            <a:r>
              <a:rPr lang="en-US" dirty="0"/>
              <a:t>After yesterday’s introductory practical, </a:t>
            </a:r>
            <a:r>
              <a:rPr lang="en-US" i="1" dirty="0"/>
              <a:t>a base level of knowledge will be assumed</a:t>
            </a:r>
            <a:r>
              <a:rPr lang="en-US" dirty="0"/>
              <a:t> </a:t>
            </a:r>
          </a:p>
          <a:p>
            <a:pPr lvl="1"/>
            <a:r>
              <a:rPr lang="en-US" dirty="0"/>
              <a:t>Credit and thanks to (among others) Dr. Sam Jackson, Dr. Konstantinos </a:t>
            </a:r>
            <a:r>
              <a:rPr lang="en-US" dirty="0" err="1"/>
              <a:t>Perrakis</a:t>
            </a:r>
            <a:r>
              <a:rPr lang="en-US" dirty="0"/>
              <a:t>, Dr. </a:t>
            </a:r>
            <a:r>
              <a:rPr lang="en-US" dirty="0" err="1"/>
              <a:t>Hailiang</a:t>
            </a:r>
            <a:r>
              <a:rPr lang="en-US" dirty="0"/>
              <a:t> Du, Prof. Camila </a:t>
            </a:r>
            <a:r>
              <a:rPr lang="en-US" dirty="0" err="1"/>
              <a:t>Caiado</a:t>
            </a:r>
            <a:endParaRPr lang="en-US" dirty="0"/>
          </a:p>
        </p:txBody>
      </p:sp>
    </p:spTree>
    <p:extLst>
      <p:ext uri="{BB962C8B-B14F-4D97-AF65-F5344CB8AC3E}">
        <p14:creationId xmlns:p14="http://schemas.microsoft.com/office/powerpoint/2010/main" val="422158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Ways of interpreting data </a:t>
            </a:r>
            <a:endParaRPr lang="en-GB" b="1">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09" y="970241"/>
            <a:ext cx="8107537" cy="3329533"/>
          </a:xfrm>
          <a:prstGeom prst="rect">
            <a:avLst/>
          </a:prstGeom>
          <a:noFill/>
          <a:ln>
            <a:noFill/>
          </a:ln>
        </p:spPr>
        <p:txBody>
          <a:bodyPr lIns="0" tIns="0" rIns="0" bIns="0">
            <a:noAutofit/>
          </a:bodyPr>
          <a:lstStyle/>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Each image represents the underlying reality of the dog </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To us, images 4 and 5 are relatively clear – we can decode the encoded information! </a:t>
            </a:r>
          </a:p>
          <a:p>
            <a:pPr marL="700200"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Even though image 1 was </a:t>
            </a:r>
            <a:r>
              <a:rPr lang="en-US" i="1" spc="-1" dirty="0">
                <a:solidFill>
                  <a:srgbClr val="000000"/>
                </a:solidFill>
                <a:latin typeface="Arial" panose="020B0604020202020204" pitchFamily="34" charset="0"/>
                <a:cs typeface="Arial" panose="020B0604020202020204" pitchFamily="34" charset="0"/>
              </a:rPr>
              <a:t>intended</a:t>
            </a:r>
            <a:r>
              <a:rPr lang="en-US" spc="-1" dirty="0">
                <a:solidFill>
                  <a:srgbClr val="000000"/>
                </a:solidFill>
                <a:latin typeface="Arial" panose="020B0604020202020204" pitchFamily="34" charset="0"/>
                <a:cs typeface="Arial" panose="020B0604020202020204" pitchFamily="34" charset="0"/>
              </a:rPr>
              <a:t> as a representation of the same dog, a lack of encoding skill makes it incomprehensible without context</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Computers </a:t>
            </a:r>
            <a:r>
              <a:rPr lang="en-US" i="1" spc="-1" dirty="0">
                <a:solidFill>
                  <a:srgbClr val="000000"/>
                </a:solidFill>
                <a:latin typeface="Arial" panose="020B0604020202020204" pitchFamily="34" charset="0"/>
                <a:cs typeface="Arial" panose="020B0604020202020204" pitchFamily="34" charset="0"/>
              </a:rPr>
              <a:t>cannot interpret</a:t>
            </a:r>
            <a:r>
              <a:rPr lang="en-US" spc="-1" dirty="0">
                <a:solidFill>
                  <a:srgbClr val="000000"/>
                </a:solidFill>
                <a:latin typeface="Arial" panose="020B0604020202020204" pitchFamily="34" charset="0"/>
                <a:cs typeface="Arial" panose="020B0604020202020204" pitchFamily="34" charset="0"/>
              </a:rPr>
              <a:t> images 2 or 3 any more than we can </a:t>
            </a:r>
          </a:p>
          <a:p>
            <a:pPr marL="700200" lvl="1"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What they </a:t>
            </a:r>
            <a:r>
              <a:rPr lang="en-US" i="1" spc="-1" dirty="0">
                <a:solidFill>
                  <a:srgbClr val="000000"/>
                </a:solidFill>
                <a:latin typeface="Arial" panose="020B0604020202020204" pitchFamily="34" charset="0"/>
                <a:cs typeface="Arial" panose="020B0604020202020204" pitchFamily="34" charset="0"/>
              </a:rPr>
              <a:t>can</a:t>
            </a:r>
            <a:r>
              <a:rPr lang="en-US" spc="-1" dirty="0">
                <a:solidFill>
                  <a:srgbClr val="000000"/>
                </a:solidFill>
                <a:latin typeface="Arial" panose="020B0604020202020204" pitchFamily="34" charset="0"/>
                <a:cs typeface="Arial" panose="020B0604020202020204" pitchFamily="34" charset="0"/>
              </a:rPr>
              <a:t> do is </a:t>
            </a:r>
            <a:r>
              <a:rPr lang="en-US" b="1" spc="-1" dirty="0">
                <a:solidFill>
                  <a:srgbClr val="000000"/>
                </a:solidFill>
                <a:latin typeface="Arial" panose="020B0604020202020204" pitchFamily="34" charset="0"/>
                <a:cs typeface="Arial" panose="020B0604020202020204" pitchFamily="34" charset="0"/>
              </a:rPr>
              <a:t>take the information stored in those files</a:t>
            </a:r>
            <a:r>
              <a:rPr lang="en-US" spc="-1" dirty="0">
                <a:solidFill>
                  <a:srgbClr val="000000"/>
                </a:solidFill>
                <a:latin typeface="Arial" panose="020B0604020202020204" pitchFamily="34" charset="0"/>
                <a:cs typeface="Arial" panose="020B0604020202020204" pitchFamily="34" charset="0"/>
              </a:rPr>
              <a:t> and </a:t>
            </a:r>
            <a:r>
              <a:rPr lang="en-US" b="1" spc="-1" dirty="0">
                <a:solidFill>
                  <a:srgbClr val="000000"/>
                </a:solidFill>
                <a:latin typeface="Arial" panose="020B0604020202020204" pitchFamily="34" charset="0"/>
                <a:cs typeface="Arial" panose="020B0604020202020204" pitchFamily="34" charset="0"/>
              </a:rPr>
              <a:t>convert that information into a format that we can interpret</a:t>
            </a:r>
            <a:r>
              <a:rPr lang="en-US" spc="-1" dirty="0">
                <a:solidFill>
                  <a:srgbClr val="000000"/>
                </a:solidFill>
                <a:latin typeface="Arial" panose="020B0604020202020204" pitchFamily="34" charset="0"/>
                <a:cs typeface="Arial" panose="020B0604020202020204" pitchFamily="34" charset="0"/>
              </a:rPr>
              <a:t> </a:t>
            </a:r>
          </a:p>
          <a:p>
            <a:pPr marL="243000" indent="-182250">
              <a:spcBef>
                <a:spcPts val="797"/>
              </a:spcBef>
              <a:buClr>
                <a:srgbClr val="000000"/>
              </a:buClr>
              <a:buSzPct val="45000"/>
              <a:buFont typeface="Wingdings" charset="2"/>
              <a:buChar char=""/>
            </a:pPr>
            <a:r>
              <a:rPr lang="en-US" spc="-1" dirty="0">
                <a:solidFill>
                  <a:srgbClr val="000000"/>
                </a:solidFill>
                <a:latin typeface="Arial" panose="020B0604020202020204" pitchFamily="34" charset="0"/>
                <a:cs typeface="Arial" panose="020B0604020202020204" pitchFamily="34" charset="0"/>
              </a:rPr>
              <a:t>In a sense, machine learning is </a:t>
            </a:r>
            <a:r>
              <a:rPr lang="en-US" b="1" spc="-1" dirty="0">
                <a:solidFill>
                  <a:srgbClr val="000000"/>
                </a:solidFill>
                <a:latin typeface="Arial" panose="020B0604020202020204" pitchFamily="34" charset="0"/>
                <a:cs typeface="Arial" panose="020B0604020202020204" pitchFamily="34" charset="0"/>
              </a:rPr>
              <a:t>an attempt recreate processes which occur naturally in our brains, using computers/automation</a:t>
            </a:r>
          </a:p>
          <a:p>
            <a:pPr marL="243000" indent="-182250">
              <a:spcBef>
                <a:spcPts val="797"/>
              </a:spcBef>
              <a:buClr>
                <a:srgbClr val="000000"/>
              </a:buClr>
              <a:buSzPct val="45000"/>
              <a:buFont typeface="Wingdings" charset="2"/>
              <a:buChar char=""/>
            </a:pPr>
            <a:endParaRPr lang="en-US" spc="-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87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icture comparing supervised learning with unsupervised learning. The input data are pictures of three ducks, a rabbit, and a hedgehog. In supervised learning, two of the ducks, the rabbit, and the hedgehog are accurately labelled; a model is created; and a third duck's image is fed into the model and correctly labelled as &quot;duck&quot;. In unsupervised learning, the five images are correctly classified into three groups based on species. ">
            <a:extLst>
              <a:ext uri="{FF2B5EF4-FFF2-40B4-BE49-F238E27FC236}">
                <a16:creationId xmlns:a16="http://schemas.microsoft.com/office/drawing/2014/main" id="{E90FF963-CA8E-99D6-AFBE-F5AF609F3A13}"/>
              </a:ext>
            </a:extLst>
          </p:cNvPr>
          <p:cNvPicPr>
            <a:picLocks noChangeAspect="1"/>
          </p:cNvPicPr>
          <p:nvPr/>
        </p:nvPicPr>
        <p:blipFill>
          <a:blip r:embed="rId2"/>
          <a:stretch>
            <a:fillRect/>
          </a:stretch>
        </p:blipFill>
        <p:spPr>
          <a:xfrm>
            <a:off x="0" y="0"/>
            <a:ext cx="9144000" cy="4558748"/>
          </a:xfrm>
          <a:prstGeom prst="rect">
            <a:avLst/>
          </a:prstGeom>
        </p:spPr>
      </p:pic>
    </p:spTree>
    <p:extLst>
      <p:ext uri="{BB962C8B-B14F-4D97-AF65-F5344CB8AC3E}">
        <p14:creationId xmlns:p14="http://schemas.microsoft.com/office/powerpoint/2010/main" val="338510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810" y="1164650"/>
            <a:ext cx="5113444" cy="1729103"/>
          </a:xfrm>
        </p:spPr>
        <p:txBody>
          <a:bodyPr/>
          <a:lstStyle/>
          <a:p>
            <a:r>
              <a:rPr lang="en-US" dirty="0"/>
              <a:t>How Can Things Go Wrong? </a:t>
            </a:r>
          </a:p>
        </p:txBody>
      </p:sp>
    </p:spTree>
    <p:extLst>
      <p:ext uri="{BB962C8B-B14F-4D97-AF65-F5344CB8AC3E}">
        <p14:creationId xmlns:p14="http://schemas.microsoft.com/office/powerpoint/2010/main" val="3866755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Bengal Tiger: enrichment areas, viewing areas, sleeping area away from public view</a:t>
            </a:r>
          </a:p>
        </p:txBody>
      </p:sp>
      <p:pic>
        <p:nvPicPr>
          <p:cNvPr id="11" name="Picture 10" descr="A picture of a tiger the size of a large building, standing in an enclosure for standard-sized tigers, with a bunch of open platforms for viewing">
            <a:extLst>
              <a:ext uri="{FF2B5EF4-FFF2-40B4-BE49-F238E27FC236}">
                <a16:creationId xmlns:a16="http://schemas.microsoft.com/office/drawing/2014/main" id="{D55D11F9-D3D0-370C-86AE-1E6A65548EE8}"/>
              </a:ext>
            </a:extLst>
          </p:cNvPr>
          <p:cNvPicPr>
            <a:picLocks noChangeAspect="1"/>
          </p:cNvPicPr>
          <p:nvPr/>
        </p:nvPicPr>
        <p:blipFill>
          <a:blip r:embed="rId2"/>
          <a:stretch>
            <a:fillRect/>
          </a:stretch>
        </p:blipFill>
        <p:spPr>
          <a:xfrm>
            <a:off x="71437" y="0"/>
            <a:ext cx="9001125" cy="5143500"/>
          </a:xfrm>
          <a:prstGeom prst="rect">
            <a:avLst/>
          </a:prstGeom>
        </p:spPr>
      </p:pic>
      <p:pic>
        <p:nvPicPr>
          <p:cNvPr id="13" name="Picture 12" descr="Four tigers, each about the size of a large truck, sleeping in enclosures that include dining tables and people entering the tiger enclosure">
            <a:extLst>
              <a:ext uri="{FF2B5EF4-FFF2-40B4-BE49-F238E27FC236}">
                <a16:creationId xmlns:a16="http://schemas.microsoft.com/office/drawing/2014/main" id="{993255B3-1D15-B717-938E-5FBD4B160A04}"/>
              </a:ext>
            </a:extLst>
          </p:cNvPr>
          <p:cNvPicPr>
            <a:picLocks noChangeAspect="1"/>
          </p:cNvPicPr>
          <p:nvPr/>
        </p:nvPicPr>
        <p:blipFill>
          <a:blip r:embed="rId3"/>
          <a:stretch>
            <a:fillRect/>
          </a:stretch>
        </p:blipFill>
        <p:spPr>
          <a:xfrm>
            <a:off x="71437" y="0"/>
            <a:ext cx="9001125" cy="5143500"/>
          </a:xfrm>
          <a:prstGeom prst="rect">
            <a:avLst/>
          </a:prstGeom>
        </p:spPr>
      </p:pic>
    </p:spTree>
    <p:extLst>
      <p:ext uri="{BB962C8B-B14F-4D97-AF65-F5344CB8AC3E}">
        <p14:creationId xmlns:p14="http://schemas.microsoft.com/office/powerpoint/2010/main" val="339863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Good first iteration, please include areas for giraffes to shelter</a:t>
            </a:r>
          </a:p>
        </p:txBody>
      </p:sp>
      <p:pic>
        <p:nvPicPr>
          <p:cNvPr id="11" name="Picture 10" descr="Once again, people are inside the enclosures. There are three enormous giraffes, far too large to fit in the requested shelter, and many smaller, misshapen &quot;giraffes&quot; scattered through the enclosure. ">
            <a:extLst>
              <a:ext uri="{FF2B5EF4-FFF2-40B4-BE49-F238E27FC236}">
                <a16:creationId xmlns:a16="http://schemas.microsoft.com/office/drawing/2014/main" id="{82106B18-51A8-38AD-8361-F9BADE72D3AA}"/>
              </a:ext>
            </a:extLst>
          </p:cNvPr>
          <p:cNvPicPr>
            <a:picLocks noChangeAspect="1"/>
          </p:cNvPicPr>
          <p:nvPr/>
        </p:nvPicPr>
        <p:blipFill>
          <a:blip r:embed="rId2"/>
          <a:stretch>
            <a:fillRect/>
          </a:stretch>
        </p:blipFill>
        <p:spPr>
          <a:xfrm>
            <a:off x="71437" y="0"/>
            <a:ext cx="9001125" cy="5143500"/>
          </a:xfrm>
          <a:prstGeom prst="rect">
            <a:avLst/>
          </a:prstGeom>
        </p:spPr>
      </p:pic>
    </p:spTree>
    <p:extLst>
      <p:ext uri="{BB962C8B-B14F-4D97-AF65-F5344CB8AC3E}">
        <p14:creationId xmlns:p14="http://schemas.microsoft.com/office/powerpoint/2010/main" val="258727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Specific request that size of animals be reduced based on enclosure size, and for less bamboo</a:t>
            </a:r>
          </a:p>
        </p:txBody>
      </p:sp>
      <p:pic>
        <p:nvPicPr>
          <p:cNvPr id="7" name="Picture 6" descr="Giant pandas are the same size as their multi-storey enclosure. Distorted text is used to label several features, including &quot;Maplaresive scale&quot;, &quot;Milildly rediuce&quot;, &quot;Lsss bambo oforres&quot;, &quot;Enruichments&quot;. ">
            <a:extLst>
              <a:ext uri="{FF2B5EF4-FFF2-40B4-BE49-F238E27FC236}">
                <a16:creationId xmlns:a16="http://schemas.microsoft.com/office/drawing/2014/main" id="{A38885A3-39B8-26CD-6B39-66BFEB51A219}"/>
              </a:ext>
            </a:extLst>
          </p:cNvPr>
          <p:cNvPicPr>
            <a:picLocks noChangeAspect="1"/>
          </p:cNvPicPr>
          <p:nvPr/>
        </p:nvPicPr>
        <p:blipFill>
          <a:blip r:embed="rId2"/>
          <a:stretch>
            <a:fillRect/>
          </a:stretch>
        </p:blipFill>
        <p:spPr>
          <a:xfrm>
            <a:off x="71437" y="0"/>
            <a:ext cx="9001125" cy="5143500"/>
          </a:xfrm>
          <a:prstGeom prst="rect">
            <a:avLst/>
          </a:prstGeom>
        </p:spPr>
      </p:pic>
    </p:spTree>
    <p:extLst>
      <p:ext uri="{BB962C8B-B14F-4D97-AF65-F5344CB8AC3E}">
        <p14:creationId xmlns:p14="http://schemas.microsoft.com/office/powerpoint/2010/main" val="397601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“Grandma Hack” </a:t>
            </a:r>
          </a:p>
        </p:txBody>
      </p:sp>
      <p:sp>
        <p:nvSpPr>
          <p:cNvPr id="3" name="Content Placeholder 2"/>
          <p:cNvSpPr>
            <a:spLocks noGrp="1"/>
          </p:cNvSpPr>
          <p:nvPr>
            <p:ph sz="quarter" idx="12"/>
          </p:nvPr>
        </p:nvSpPr>
        <p:spPr>
          <a:xfrm>
            <a:off x="621552" y="1224708"/>
            <a:ext cx="3552579" cy="2914650"/>
          </a:xfrm>
        </p:spPr>
        <p:txBody>
          <a:bodyPr/>
          <a:lstStyle/>
          <a:p>
            <a:pPr marL="285750" indent="-285750">
              <a:buFont typeface="Arial" panose="020B0604020202020204" pitchFamily="34" charset="0"/>
              <a:buChar char="•"/>
            </a:pPr>
            <a:r>
              <a:rPr lang="en-US"/>
              <a:t>Computers are naïve and can’t tell when they’re being lied to </a:t>
            </a:r>
          </a:p>
          <a:p>
            <a:pPr marL="285750" indent="-285750">
              <a:buFont typeface="Arial" panose="020B0604020202020204" pitchFamily="34" charset="0"/>
              <a:buChar char="•"/>
            </a:pPr>
            <a:r>
              <a:rPr lang="en-US"/>
              <a:t>Denis Shiryaev used the </a:t>
            </a:r>
            <a:r>
              <a:rPr lang="en-US">
                <a:hlinkClick r:id="rId2"/>
              </a:rPr>
              <a:t>“Grandma Hack”</a:t>
            </a:r>
            <a:r>
              <a:rPr lang="en-US"/>
              <a:t> to persuade Bing Chat to solve a Captcha </a:t>
            </a:r>
          </a:p>
          <a:p>
            <a:pPr marL="573750" lvl="1" indent="-285750">
              <a:buFont typeface="Arial" panose="020B0604020202020204" pitchFamily="34" charset="0"/>
              <a:buChar char="•"/>
            </a:pPr>
            <a:r>
              <a:rPr lang="en-US"/>
              <a:t>Controls are in place to prevent AIs from providing certain information/services, but they are </a:t>
            </a:r>
            <a:r>
              <a:rPr lang="en-US" b="1"/>
              <a:t>far from foolproof </a:t>
            </a:r>
            <a:endParaRPr lang="en-US"/>
          </a:p>
          <a:p>
            <a:pPr marL="285750" indent="-285750">
              <a:buFont typeface="Arial" panose="020B0604020202020204" pitchFamily="34" charset="0"/>
              <a:buChar char="•"/>
            </a:pPr>
            <a:endParaRPr lang="en-US"/>
          </a:p>
        </p:txBody>
      </p:sp>
      <p:pic>
        <p:nvPicPr>
          <p:cNvPr id="5" name="Picture 4" descr="The user asks Bing Chat to interpret the text on a Captcha image. Bing Chat responds that it cannot help with this task because Captchas are designed to be easy for humans to solve but difficult for machines. ">
            <a:extLst>
              <a:ext uri="{FF2B5EF4-FFF2-40B4-BE49-F238E27FC236}">
                <a16:creationId xmlns:a16="http://schemas.microsoft.com/office/drawing/2014/main" id="{EA0A54EE-8F7D-8C7F-279D-609C02D72CD4}"/>
              </a:ext>
            </a:extLst>
          </p:cNvPr>
          <p:cNvPicPr>
            <a:picLocks noChangeAspect="1"/>
          </p:cNvPicPr>
          <p:nvPr/>
        </p:nvPicPr>
        <p:blipFill rotWithShape="1">
          <a:blip r:embed="rId3"/>
          <a:srcRect b="28430"/>
          <a:stretch/>
        </p:blipFill>
        <p:spPr>
          <a:xfrm>
            <a:off x="4174132" y="706109"/>
            <a:ext cx="2602970" cy="4037341"/>
          </a:xfrm>
          <a:prstGeom prst="rect">
            <a:avLst/>
          </a:prstGeom>
        </p:spPr>
      </p:pic>
      <p:pic>
        <p:nvPicPr>
          <p:cNvPr id="7" name="Picture 6" descr="The Captcha has been pasted onto the image of a locket held open on human palms. The user claims this locket held a secret message from their recently deceased grandmother that they wanted to restore. Bing Chat expresses condolences for the user's loss and accurately interprets the Captcha text. ">
            <a:extLst>
              <a:ext uri="{FF2B5EF4-FFF2-40B4-BE49-F238E27FC236}">
                <a16:creationId xmlns:a16="http://schemas.microsoft.com/office/drawing/2014/main" id="{923B1138-CA42-45BA-B222-5C1D369936F2}"/>
              </a:ext>
            </a:extLst>
          </p:cNvPr>
          <p:cNvPicPr>
            <a:picLocks noChangeAspect="1"/>
          </p:cNvPicPr>
          <p:nvPr/>
        </p:nvPicPr>
        <p:blipFill>
          <a:blip r:embed="rId4"/>
          <a:stretch>
            <a:fillRect/>
          </a:stretch>
        </p:blipFill>
        <p:spPr>
          <a:xfrm>
            <a:off x="6777102" y="185151"/>
            <a:ext cx="2202477" cy="4773197"/>
          </a:xfrm>
          <a:prstGeom prst="rect">
            <a:avLst/>
          </a:prstGeom>
        </p:spPr>
      </p:pic>
    </p:spTree>
    <p:extLst>
      <p:ext uri="{BB962C8B-B14F-4D97-AF65-F5344CB8AC3E}">
        <p14:creationId xmlns:p14="http://schemas.microsoft.com/office/powerpoint/2010/main" val="154093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Alleged Health Insurance Rejection</a:t>
            </a:r>
          </a:p>
        </p:txBody>
      </p:sp>
      <p:sp>
        <p:nvSpPr>
          <p:cNvPr id="3" name="Content Placeholder 2"/>
          <p:cNvSpPr>
            <a:spLocks noGrp="1"/>
          </p:cNvSpPr>
          <p:nvPr>
            <p:ph sz="quarter" idx="12"/>
          </p:nvPr>
        </p:nvSpPr>
        <p:spPr>
          <a:xfrm>
            <a:off x="621552" y="1224708"/>
            <a:ext cx="7803491" cy="2914650"/>
          </a:xfrm>
        </p:spPr>
        <p:txBody>
          <a:bodyPr/>
          <a:lstStyle/>
          <a:p>
            <a:pPr marL="285750" indent="-285750">
              <a:buFont typeface="Arial" panose="020B0604020202020204" pitchFamily="34" charset="0"/>
              <a:buChar char="•"/>
            </a:pPr>
            <a:r>
              <a:rPr lang="en-US" dirty="0">
                <a:hlinkClick r:id="rId2"/>
              </a:rPr>
              <a:t>Ongoing lawsuit claims</a:t>
            </a:r>
            <a:r>
              <a:rPr lang="en-US" dirty="0"/>
              <a:t> classification model “with </a:t>
            </a:r>
            <a:r>
              <a:rPr lang="en-US" b="1" dirty="0"/>
              <a:t>90% error rate</a:t>
            </a:r>
            <a:r>
              <a:rPr lang="en-US" dirty="0"/>
              <a:t> [being used] to </a:t>
            </a:r>
            <a:r>
              <a:rPr lang="en-GB" dirty="0"/>
              <a:t>override doctors' medical judgment and wrongfully deny care to elderly people” </a:t>
            </a:r>
          </a:p>
          <a:p>
            <a:pPr marL="285750" indent="-285750">
              <a:buFont typeface="Arial" panose="020B0604020202020204" pitchFamily="34" charset="0"/>
              <a:buChar char="•"/>
            </a:pPr>
            <a:r>
              <a:rPr lang="en-GB" dirty="0"/>
              <a:t>Training data and quality control are </a:t>
            </a:r>
            <a:r>
              <a:rPr lang="en-GB" i="1" dirty="0"/>
              <a:t>vital</a:t>
            </a:r>
            <a:r>
              <a:rPr lang="en-GB" dirty="0"/>
              <a:t> parts of any machine learning process, and these </a:t>
            </a:r>
            <a:r>
              <a:rPr lang="en-GB" i="1" dirty="0"/>
              <a:t>cannot</a:t>
            </a:r>
            <a:r>
              <a:rPr lang="en-GB" dirty="0"/>
              <a:t> be automated </a:t>
            </a:r>
            <a:endParaRPr lang="en-US" dirty="0"/>
          </a:p>
        </p:txBody>
      </p:sp>
    </p:spTree>
    <p:extLst>
      <p:ext uri="{BB962C8B-B14F-4D97-AF65-F5344CB8AC3E}">
        <p14:creationId xmlns:p14="http://schemas.microsoft.com/office/powerpoint/2010/main" val="11253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repeat of the &quot;supervised versus unsupervised learning&quot; example. ">
            <a:extLst>
              <a:ext uri="{FF2B5EF4-FFF2-40B4-BE49-F238E27FC236}">
                <a16:creationId xmlns:a16="http://schemas.microsoft.com/office/drawing/2014/main" id="{E90FF963-CA8E-99D6-AFBE-F5AF609F3A13}"/>
              </a:ext>
            </a:extLst>
          </p:cNvPr>
          <p:cNvPicPr>
            <a:picLocks noChangeAspect="1"/>
          </p:cNvPicPr>
          <p:nvPr/>
        </p:nvPicPr>
        <p:blipFill>
          <a:blip r:embed="rId2"/>
          <a:stretch>
            <a:fillRect/>
          </a:stretch>
        </p:blipFill>
        <p:spPr>
          <a:xfrm>
            <a:off x="0" y="0"/>
            <a:ext cx="9144000" cy="4558748"/>
          </a:xfrm>
          <a:prstGeom prst="rect">
            <a:avLst/>
          </a:prstGeom>
        </p:spPr>
      </p:pic>
    </p:spTree>
    <p:extLst>
      <p:ext uri="{BB962C8B-B14F-4D97-AF65-F5344CB8AC3E}">
        <p14:creationId xmlns:p14="http://schemas.microsoft.com/office/powerpoint/2010/main" val="2966280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754" y="1164650"/>
            <a:ext cx="5113444" cy="1729103"/>
          </a:xfrm>
        </p:spPr>
        <p:txBody>
          <a:bodyPr/>
          <a:lstStyle/>
          <a:p>
            <a:r>
              <a:rPr lang="en-US"/>
              <a:t>What is a Model? </a:t>
            </a:r>
          </a:p>
        </p:txBody>
      </p:sp>
      <p:sp>
        <p:nvSpPr>
          <p:cNvPr id="5" name="Subtitle 4">
            <a:extLst>
              <a:ext uri="{FF2B5EF4-FFF2-40B4-BE49-F238E27FC236}">
                <a16:creationId xmlns:a16="http://schemas.microsoft.com/office/drawing/2014/main" id="{007A1CFA-00F5-0209-E314-9823528725AC}"/>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26382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Week 1 </a:t>
            </a:r>
          </a:p>
        </p:txBody>
      </p:sp>
      <p:sp>
        <p:nvSpPr>
          <p:cNvPr id="3" name="Content Placeholder 2"/>
          <p:cNvSpPr>
            <a:spLocks noGrp="1"/>
          </p:cNvSpPr>
          <p:nvPr>
            <p:ph sz="quarter" idx="11"/>
          </p:nvPr>
        </p:nvSpPr>
        <p:spPr>
          <a:xfrm>
            <a:off x="621553" y="872495"/>
            <a:ext cx="6625914" cy="2914650"/>
          </a:xfrm>
        </p:spPr>
        <p:txBody>
          <a:bodyPr/>
          <a:lstStyle/>
          <a:p>
            <a:pPr lvl="1"/>
            <a:r>
              <a:rPr lang="en-US" dirty="0"/>
              <a:t>Practical 1: </a:t>
            </a:r>
          </a:p>
          <a:p>
            <a:pPr lvl="2"/>
            <a:r>
              <a:rPr lang="en-US" dirty="0"/>
              <a:t>Revision of IMDS and ISDS techniques</a:t>
            </a:r>
          </a:p>
          <a:p>
            <a:pPr lvl="2"/>
            <a:r>
              <a:rPr lang="en-US" dirty="0"/>
              <a:t>Question Time</a:t>
            </a:r>
          </a:p>
          <a:p>
            <a:pPr lvl="1"/>
            <a:r>
              <a:rPr lang="en-US" dirty="0"/>
              <a:t>Lecture 1: </a:t>
            </a:r>
          </a:p>
          <a:p>
            <a:pPr lvl="2"/>
            <a:r>
              <a:rPr lang="en-US" dirty="0"/>
              <a:t>“Basic” concepts</a:t>
            </a:r>
          </a:p>
          <a:p>
            <a:pPr lvl="1"/>
            <a:r>
              <a:rPr lang="en-US" dirty="0" err="1"/>
              <a:t>Practicals</a:t>
            </a:r>
            <a:r>
              <a:rPr lang="en-US" dirty="0"/>
              <a:t> 2 and 3: </a:t>
            </a:r>
          </a:p>
          <a:p>
            <a:pPr lvl="2"/>
            <a:r>
              <a:rPr lang="en-US" dirty="0"/>
              <a:t>Forward/back/best subset selection</a:t>
            </a:r>
          </a:p>
          <a:p>
            <a:pPr lvl="2"/>
            <a:r>
              <a:rPr lang="en-US" dirty="0"/>
              <a:t>Predictive performance and cross-validation</a:t>
            </a:r>
          </a:p>
          <a:p>
            <a:pPr lvl="1"/>
            <a:r>
              <a:rPr lang="en-US" dirty="0"/>
              <a:t>Lecture 2: </a:t>
            </a:r>
          </a:p>
          <a:p>
            <a:pPr lvl="2"/>
            <a:r>
              <a:rPr lang="en-US" dirty="0"/>
              <a:t>Ridge, Lasso, and Principal Component Regression</a:t>
            </a:r>
          </a:p>
          <a:p>
            <a:pPr lvl="2"/>
            <a:endParaRPr lang="en-US" dirty="0"/>
          </a:p>
        </p:txBody>
      </p:sp>
    </p:spTree>
    <p:extLst>
      <p:ext uri="{BB962C8B-B14F-4D97-AF65-F5344CB8AC3E}">
        <p14:creationId xmlns:p14="http://schemas.microsoft.com/office/powerpoint/2010/main" val="82340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has many meanings</a:t>
            </a:r>
          </a:p>
        </p:txBody>
      </p:sp>
      <p:sp>
        <p:nvSpPr>
          <p:cNvPr id="3" name="Content Placeholder 2"/>
          <p:cNvSpPr>
            <a:spLocks noGrp="1"/>
          </p:cNvSpPr>
          <p:nvPr>
            <p:ph sz="quarter" idx="12"/>
          </p:nvPr>
        </p:nvSpPr>
        <p:spPr>
          <a:xfrm>
            <a:off x="620059" y="811534"/>
            <a:ext cx="7803491" cy="2914650"/>
          </a:xfrm>
        </p:spPr>
        <p:txBody>
          <a:bodyPr/>
          <a:lstStyle/>
          <a:p>
            <a:pPr marL="285750" indent="-285750">
              <a:buFont typeface="Arial" panose="020B0604020202020204" pitchFamily="34" charset="0"/>
              <a:buChar char="•"/>
            </a:pPr>
            <a:r>
              <a:rPr lang="en-US" dirty="0"/>
              <a:t>Way of thinking </a:t>
            </a:r>
          </a:p>
          <a:p>
            <a:pPr marL="573750" lvl="1" indent="-285750">
              <a:buFont typeface="Arial" panose="020B0604020202020204" pitchFamily="34" charset="0"/>
              <a:buChar char="•"/>
            </a:pPr>
            <a:r>
              <a:rPr lang="en-US" dirty="0"/>
              <a:t>Gender</a:t>
            </a:r>
          </a:p>
          <a:p>
            <a:pPr marL="861750" lvl="2" indent="-285750">
              <a:buFont typeface="Arial" panose="020B0604020202020204" pitchFamily="34" charset="0"/>
              <a:buChar char="•"/>
            </a:pPr>
            <a:r>
              <a:rPr lang="en-US" dirty="0"/>
              <a:t>Default assumption of binary model </a:t>
            </a:r>
          </a:p>
          <a:p>
            <a:pPr marL="861750" lvl="2" indent="-285750">
              <a:buFont typeface="Arial" panose="020B0604020202020204" pitchFamily="34" charset="0"/>
              <a:buChar char="•"/>
            </a:pPr>
            <a:r>
              <a:rPr lang="en-US" dirty="0"/>
              <a:t>Non-binary, agender, genderfluid, gender non-conforming… </a:t>
            </a:r>
          </a:p>
          <a:p>
            <a:pPr marL="285750" indent="-285750">
              <a:buFont typeface="Arial" panose="020B0604020202020204" pitchFamily="34" charset="0"/>
              <a:buChar char="•"/>
            </a:pPr>
            <a:r>
              <a:rPr lang="en-US" dirty="0"/>
              <a:t>Miniature construct representing larger object</a:t>
            </a:r>
          </a:p>
          <a:p>
            <a:pPr marL="285750" indent="-285750">
              <a:buFont typeface="Arial" panose="020B0604020202020204" pitchFamily="34" charset="0"/>
              <a:buChar char="•"/>
            </a:pPr>
            <a:r>
              <a:rPr lang="en-US" dirty="0"/>
              <a:t>Mathematical representation </a:t>
            </a:r>
          </a:p>
          <a:p>
            <a:pPr marL="573750" lvl="1" indent="-285750">
              <a:buFont typeface="Arial" panose="020B0604020202020204" pitchFamily="34" charset="0"/>
              <a:buChar char="•"/>
            </a:pPr>
            <a:r>
              <a:rPr lang="en-US" dirty="0"/>
              <a:t>E = mc</a:t>
            </a:r>
            <a:r>
              <a:rPr lang="en-US" baseline="30000" dirty="0"/>
              <a:t>2</a:t>
            </a:r>
          </a:p>
          <a:p>
            <a:pPr marL="285750" indent="-285750">
              <a:buFont typeface="Arial" panose="020B0604020202020204" pitchFamily="34" charset="0"/>
              <a:buChar char="•"/>
            </a:pPr>
            <a:r>
              <a:rPr lang="en-US" dirty="0"/>
              <a:t>Computer program</a:t>
            </a:r>
          </a:p>
          <a:p>
            <a:pPr marL="573750" lvl="1" indent="-285750">
              <a:buFont typeface="Arial" panose="020B0604020202020204" pitchFamily="34" charset="0"/>
              <a:buChar char="•"/>
            </a:pPr>
            <a:r>
              <a:rPr lang="en-US" dirty="0"/>
              <a:t>Weather forecasting</a:t>
            </a:r>
          </a:p>
          <a:p>
            <a:pPr algn="ctr"/>
            <a:r>
              <a:rPr lang="en-US" b="1" dirty="0">
                <a:solidFill>
                  <a:srgbClr val="54145A"/>
                </a:solidFill>
              </a:rPr>
              <a:t>These are all ways of </a:t>
            </a:r>
            <a:r>
              <a:rPr lang="en-US" b="1" i="1" dirty="0">
                <a:solidFill>
                  <a:srgbClr val="54145A"/>
                </a:solidFill>
              </a:rPr>
              <a:t>representing</a:t>
            </a:r>
            <a:r>
              <a:rPr lang="en-US" b="1" dirty="0">
                <a:solidFill>
                  <a:srgbClr val="54145A"/>
                </a:solidFill>
              </a:rPr>
              <a:t> </a:t>
            </a:r>
            <a:br>
              <a:rPr lang="en-US" b="1" dirty="0">
                <a:solidFill>
                  <a:srgbClr val="54145A"/>
                </a:solidFill>
              </a:rPr>
            </a:br>
            <a:r>
              <a:rPr lang="en-US" b="1" dirty="0">
                <a:solidFill>
                  <a:srgbClr val="54145A"/>
                </a:solidFill>
              </a:rPr>
              <a:t>an underlying reality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0669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2133493" y="1224708"/>
            <a:ext cx="5886134" cy="2914650"/>
          </a:xfrm>
        </p:spPr>
        <p:txBody>
          <a:bodyPr/>
          <a:lstStyle/>
          <a:p>
            <a:r>
              <a:rPr lang="en-US"/>
              <a:t>All models are wrong, but some are useful. </a:t>
            </a:r>
          </a:p>
          <a:p>
            <a:endParaRPr lang="en-US"/>
          </a:p>
          <a:p>
            <a:pPr algn="r"/>
            <a:br>
              <a:rPr lang="en-US" sz="1800" i="1"/>
            </a:br>
            <a:r>
              <a:rPr lang="en-US" sz="1800" i="1"/>
              <a:t>-George Box, statistician </a:t>
            </a:r>
          </a:p>
        </p:txBody>
      </p:sp>
      <p:pic>
        <p:nvPicPr>
          <p:cNvPr id="3" name="Picture 2"/>
          <p:cNvPicPr>
            <a:picLocks noChangeAspect="1"/>
          </p:cNvPicPr>
          <p:nvPr/>
        </p:nvPicPr>
        <p:blipFill>
          <a:blip r:embed="rId2"/>
          <a:stretch>
            <a:fillRect/>
          </a:stretch>
        </p:blipFill>
        <p:spPr>
          <a:xfrm>
            <a:off x="563081" y="1224708"/>
            <a:ext cx="1405757" cy="731992"/>
          </a:xfrm>
          <a:prstGeom prst="rect">
            <a:avLst/>
          </a:prstGeom>
        </p:spPr>
      </p:pic>
      <p:pic>
        <p:nvPicPr>
          <p:cNvPr id="4" name="Picture 3"/>
          <p:cNvPicPr>
            <a:picLocks noChangeAspect="1"/>
          </p:cNvPicPr>
          <p:nvPr/>
        </p:nvPicPr>
        <p:blipFill>
          <a:blip r:embed="rId2"/>
          <a:stretch>
            <a:fillRect/>
          </a:stretch>
        </p:blipFill>
        <p:spPr>
          <a:xfrm flipH="1">
            <a:off x="6613870" y="3186800"/>
            <a:ext cx="1405757" cy="731992"/>
          </a:xfrm>
          <a:prstGeom prst="rect">
            <a:avLst/>
          </a:prstGeom>
        </p:spPr>
      </p:pic>
    </p:spTree>
    <p:extLst>
      <p:ext uri="{BB962C8B-B14F-4D97-AF65-F5344CB8AC3E}">
        <p14:creationId xmlns:p14="http://schemas.microsoft.com/office/powerpoint/2010/main" val="2728885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repeat of the &quot;supervised versus unsupervised learning&quot; example. ">
            <a:extLst>
              <a:ext uri="{FF2B5EF4-FFF2-40B4-BE49-F238E27FC236}">
                <a16:creationId xmlns:a16="http://schemas.microsoft.com/office/drawing/2014/main" id="{E90FF963-CA8E-99D6-AFBE-F5AF609F3A13}"/>
              </a:ext>
            </a:extLst>
          </p:cNvPr>
          <p:cNvPicPr>
            <a:picLocks noChangeAspect="1"/>
          </p:cNvPicPr>
          <p:nvPr/>
        </p:nvPicPr>
        <p:blipFill>
          <a:blip r:embed="rId2"/>
          <a:stretch>
            <a:fillRect/>
          </a:stretch>
        </p:blipFill>
        <p:spPr>
          <a:xfrm>
            <a:off x="0" y="0"/>
            <a:ext cx="9144000" cy="4558748"/>
          </a:xfrm>
          <a:prstGeom prst="rect">
            <a:avLst/>
          </a:prstGeom>
        </p:spPr>
      </p:pic>
    </p:spTree>
    <p:extLst>
      <p:ext uri="{BB962C8B-B14F-4D97-AF65-F5344CB8AC3E}">
        <p14:creationId xmlns:p14="http://schemas.microsoft.com/office/powerpoint/2010/main" val="2074751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754" y="1164650"/>
            <a:ext cx="5113444" cy="1729103"/>
          </a:xfrm>
        </p:spPr>
        <p:txBody>
          <a:bodyPr/>
          <a:lstStyle/>
          <a:p>
            <a:r>
              <a:rPr lang="en-US" dirty="0"/>
              <a:t>Important Concepts</a:t>
            </a:r>
          </a:p>
        </p:txBody>
      </p:sp>
      <p:sp>
        <p:nvSpPr>
          <p:cNvPr id="5" name="Subtitle 4">
            <a:extLst>
              <a:ext uri="{FF2B5EF4-FFF2-40B4-BE49-F238E27FC236}">
                <a16:creationId xmlns:a16="http://schemas.microsoft.com/office/drawing/2014/main" id="{007A1CFA-00F5-0209-E314-9823528725A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6799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 for this section</a:t>
            </a:r>
          </a:p>
        </p:txBody>
      </p:sp>
      <p:sp>
        <p:nvSpPr>
          <p:cNvPr id="6" name="Content Placeholder 2">
            <a:extLst>
              <a:ext uri="{FF2B5EF4-FFF2-40B4-BE49-F238E27FC236}">
                <a16:creationId xmlns:a16="http://schemas.microsoft.com/office/drawing/2014/main" id="{47CA0D9B-6F70-90CB-B982-6113B240A07F}"/>
              </a:ext>
            </a:extLst>
          </p:cNvPr>
          <p:cNvSpPr txBox="1">
            <a:spLocks/>
          </p:cNvSpPr>
          <p:nvPr/>
        </p:nvSpPr>
        <p:spPr>
          <a:xfrm>
            <a:off x="869896" y="1854186"/>
            <a:ext cx="7737391" cy="617344"/>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rgbClr val="54145A"/>
                </a:solidFill>
              </a:rPr>
              <a:t>These are </a:t>
            </a:r>
            <a:r>
              <a:rPr lang="en-US" b="1" i="1" dirty="0">
                <a:solidFill>
                  <a:srgbClr val="54145A"/>
                </a:solidFill>
              </a:rPr>
              <a:t>my definitions</a:t>
            </a:r>
            <a:r>
              <a:rPr lang="en-US" b="1" dirty="0">
                <a:solidFill>
                  <a:srgbClr val="54145A"/>
                </a:solidFill>
              </a:rPr>
              <a:t>, not official terminology. </a:t>
            </a:r>
          </a:p>
          <a:p>
            <a:pPr algn="ctr"/>
            <a:r>
              <a:rPr lang="en-US" b="1" dirty="0">
                <a:solidFill>
                  <a:srgbClr val="54145A"/>
                </a:solidFill>
              </a:rPr>
              <a:t>Their purpose is to ensure you are </a:t>
            </a:r>
            <a:br>
              <a:rPr lang="en-US" b="1" dirty="0">
                <a:solidFill>
                  <a:srgbClr val="54145A"/>
                </a:solidFill>
              </a:rPr>
            </a:br>
            <a:r>
              <a:rPr lang="en-US" b="1" dirty="0">
                <a:solidFill>
                  <a:srgbClr val="54145A"/>
                </a:solidFill>
              </a:rPr>
              <a:t>aware of the contextual difference </a:t>
            </a:r>
            <a:br>
              <a:rPr lang="en-US" b="1" dirty="0">
                <a:solidFill>
                  <a:srgbClr val="54145A"/>
                </a:solidFill>
              </a:rPr>
            </a:br>
            <a:r>
              <a:rPr lang="en-US" b="1" dirty="0">
                <a:solidFill>
                  <a:srgbClr val="54145A"/>
                </a:solidFill>
              </a:rPr>
              <a:t>between these sets of terms.</a:t>
            </a:r>
          </a:p>
        </p:txBody>
      </p:sp>
    </p:spTree>
    <p:extLst>
      <p:ext uri="{BB962C8B-B14F-4D97-AF65-F5344CB8AC3E}">
        <p14:creationId xmlns:p14="http://schemas.microsoft.com/office/powerpoint/2010/main" val="111239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versus Stochastic</a:t>
            </a:r>
          </a:p>
        </p:txBody>
      </p:sp>
      <p:sp>
        <p:nvSpPr>
          <p:cNvPr id="3" name="Content Placeholder 2"/>
          <p:cNvSpPr>
            <a:spLocks noGrp="1"/>
          </p:cNvSpPr>
          <p:nvPr>
            <p:ph sz="quarter" idx="12"/>
          </p:nvPr>
        </p:nvSpPr>
        <p:spPr>
          <a:xfrm>
            <a:off x="5071633" y="1224708"/>
            <a:ext cx="3875940" cy="2914650"/>
          </a:xfrm>
        </p:spPr>
        <p:txBody>
          <a:bodyPr/>
          <a:lstStyle/>
          <a:p>
            <a:r>
              <a:rPr lang="en-US" b="1" u="sng" dirty="0"/>
              <a:t>Stochastic Models</a:t>
            </a:r>
          </a:p>
          <a:p>
            <a:pPr marL="285750" indent="-285750">
              <a:buFont typeface="Arial" panose="020B0604020202020204" pitchFamily="34" charset="0"/>
              <a:buChar char="•"/>
            </a:pPr>
            <a:r>
              <a:rPr lang="en-US" dirty="0"/>
              <a:t>Includes some random or pseudo-random </a:t>
            </a:r>
            <a:r>
              <a:rPr lang="en-US" dirty="0" err="1"/>
              <a:t>behaviour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Physics definition: highly sensitive to initial state, non-stable outcomes</a:t>
            </a:r>
          </a:p>
          <a:p>
            <a:pPr marL="285750" indent="-285750">
              <a:buFont typeface="Arial" panose="020B0604020202020204" pitchFamily="34" charset="0"/>
              <a:buChar char="•"/>
            </a:pPr>
            <a:r>
              <a:rPr lang="en-US" dirty="0"/>
              <a:t>CS definition: has random number generation in it somewhere</a:t>
            </a:r>
          </a:p>
        </p:txBody>
      </p:sp>
      <p:sp>
        <p:nvSpPr>
          <p:cNvPr id="4" name="Content Placeholder 2">
            <a:extLst>
              <a:ext uri="{FF2B5EF4-FFF2-40B4-BE49-F238E27FC236}">
                <a16:creationId xmlns:a16="http://schemas.microsoft.com/office/drawing/2014/main" id="{77AEEBC4-F595-DBC3-228D-7758D1873F3A}"/>
              </a:ext>
            </a:extLst>
          </p:cNvPr>
          <p:cNvSpPr txBox="1">
            <a:spLocks/>
          </p:cNvSpPr>
          <p:nvPr/>
        </p:nvSpPr>
        <p:spPr>
          <a:xfrm>
            <a:off x="621553" y="1224708"/>
            <a:ext cx="3499874" cy="2914650"/>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u="sng" dirty="0"/>
              <a:t>Deterministic Models</a:t>
            </a:r>
          </a:p>
          <a:p>
            <a:pPr marL="285750" indent="-285750">
              <a:buFont typeface="Arial" panose="020B0604020202020204" pitchFamily="34" charset="0"/>
              <a:buChar char="•"/>
            </a:pPr>
            <a:r>
              <a:rPr lang="en-US" dirty="0"/>
              <a:t>Same output for same input</a:t>
            </a:r>
          </a:p>
          <a:p>
            <a:pPr marL="285750" indent="-285750">
              <a:buFont typeface="Arial" panose="020B0604020202020204" pitchFamily="34" charset="0"/>
              <a:buChar char="•"/>
            </a:pPr>
            <a:r>
              <a:rPr lang="en-US" dirty="0"/>
              <a:t>Known, fully described </a:t>
            </a:r>
            <a:r>
              <a:rPr lang="en-US" dirty="0" err="1"/>
              <a:t>behaviour</a:t>
            </a:r>
            <a:endParaRPr lang="en-US" dirty="0"/>
          </a:p>
          <a:p>
            <a:pPr marL="285750" indent="-285750">
              <a:buFont typeface="Arial" panose="020B0604020202020204" pitchFamily="34" charset="0"/>
              <a:buChar char="•"/>
            </a:pPr>
            <a:r>
              <a:rPr lang="en-US" dirty="0"/>
              <a:t>Degrees of determinism</a:t>
            </a:r>
          </a:p>
          <a:p>
            <a:pPr marL="573750" lvl="1" indent="-285750">
              <a:buFont typeface="Arial" panose="020B0604020202020204" pitchFamily="34" charset="0"/>
              <a:buChar char="•"/>
            </a:pPr>
            <a:r>
              <a:rPr lang="en-US" dirty="0"/>
              <a:t>Machine precision</a:t>
            </a:r>
          </a:p>
          <a:p>
            <a:pPr marL="573750" lvl="1" indent="-285750">
              <a:buFont typeface="Arial" panose="020B0604020202020204" pitchFamily="34" charset="0"/>
              <a:buChar char="•"/>
            </a:pPr>
            <a:r>
              <a:rPr lang="en-US" dirty="0"/>
              <a:t>“Bit reproducibility”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4145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versus Accuracy</a:t>
            </a:r>
          </a:p>
        </p:txBody>
      </p:sp>
      <p:sp>
        <p:nvSpPr>
          <p:cNvPr id="3" name="Content Placeholder 2"/>
          <p:cNvSpPr>
            <a:spLocks noGrp="1"/>
          </p:cNvSpPr>
          <p:nvPr>
            <p:ph sz="quarter" idx="12"/>
          </p:nvPr>
        </p:nvSpPr>
        <p:spPr>
          <a:xfrm>
            <a:off x="5071633" y="1224708"/>
            <a:ext cx="3875940" cy="2914650"/>
          </a:xfrm>
        </p:spPr>
        <p:txBody>
          <a:bodyPr/>
          <a:lstStyle/>
          <a:p>
            <a:r>
              <a:rPr lang="en-US" b="1" u="sng" dirty="0"/>
              <a:t>Accuracy</a:t>
            </a:r>
          </a:p>
          <a:p>
            <a:pPr marL="285750" indent="-285750">
              <a:buFont typeface="Arial" panose="020B0604020202020204" pitchFamily="34" charset="0"/>
              <a:buChar char="•"/>
            </a:pPr>
            <a:r>
              <a:rPr lang="en-US" dirty="0"/>
              <a:t>Physics: How closely a [set of] measurement[s] match[es] reality</a:t>
            </a:r>
          </a:p>
          <a:p>
            <a:pPr marL="573750" lvl="1" indent="-285750">
              <a:buFont typeface="Arial" panose="020B0604020202020204" pitchFamily="34" charset="0"/>
              <a:buChar char="•"/>
            </a:pPr>
            <a:r>
              <a:rPr lang="en-US" dirty="0"/>
              <a:t>Bias and variance</a:t>
            </a:r>
          </a:p>
          <a:p>
            <a:pPr marL="285750" indent="-285750">
              <a:buFont typeface="Arial" panose="020B0604020202020204" pitchFamily="34" charset="0"/>
              <a:buChar char="•"/>
            </a:pPr>
            <a:r>
              <a:rPr lang="en-US" dirty="0"/>
              <a:t>Computers: How many decimal (or binary) places </a:t>
            </a:r>
            <a:r>
              <a:rPr lang="en-US" i="1" dirty="0"/>
              <a:t>we believe are correct</a:t>
            </a:r>
          </a:p>
          <a:p>
            <a:pPr marL="285750" indent="-285750">
              <a:buFont typeface="Arial" panose="020B0604020202020204" pitchFamily="34" charset="0"/>
              <a:buChar char="•"/>
            </a:pPr>
            <a:r>
              <a:rPr lang="en-US" dirty="0"/>
              <a:t>Wikipedia: How close measurements are to </a:t>
            </a:r>
            <a:r>
              <a:rPr lang="en-US" i="1" dirty="0"/>
              <a:t>their true value</a:t>
            </a: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Content Placeholder 2">
            <a:extLst>
              <a:ext uri="{FF2B5EF4-FFF2-40B4-BE49-F238E27FC236}">
                <a16:creationId xmlns:a16="http://schemas.microsoft.com/office/drawing/2014/main" id="{77AEEBC4-F595-DBC3-228D-7758D1873F3A}"/>
              </a:ext>
            </a:extLst>
          </p:cNvPr>
          <p:cNvSpPr txBox="1">
            <a:spLocks/>
          </p:cNvSpPr>
          <p:nvPr/>
        </p:nvSpPr>
        <p:spPr>
          <a:xfrm>
            <a:off x="621553" y="1224708"/>
            <a:ext cx="3499874" cy="2914650"/>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u="sng" dirty="0"/>
              <a:t>Precision</a:t>
            </a:r>
          </a:p>
          <a:p>
            <a:pPr marL="285750" indent="-285750">
              <a:buFont typeface="Arial" panose="020B0604020202020204" pitchFamily="34" charset="0"/>
              <a:buChar char="•"/>
            </a:pPr>
            <a:r>
              <a:rPr lang="en-US" dirty="0"/>
              <a:t>Physics: Smallest reliable unit of measurement</a:t>
            </a:r>
          </a:p>
          <a:p>
            <a:pPr marL="573750" lvl="1" indent="-285750">
              <a:buFont typeface="Arial" panose="020B0604020202020204" pitchFamily="34" charset="0"/>
              <a:buChar char="•"/>
            </a:pPr>
            <a:r>
              <a:rPr lang="en-US" dirty="0"/>
              <a:t>“How long?” </a:t>
            </a:r>
          </a:p>
          <a:p>
            <a:pPr marL="285750" indent="-285750">
              <a:buFont typeface="Arial" panose="020B0604020202020204" pitchFamily="34" charset="0"/>
              <a:buChar char="•"/>
            </a:pPr>
            <a:r>
              <a:rPr lang="en-US" dirty="0"/>
              <a:t>Computers: How many decimal (or binary) places we have data </a:t>
            </a:r>
            <a:r>
              <a:rPr lang="en-US" i="1" dirty="0"/>
              <a:t>stored as</a:t>
            </a:r>
          </a:p>
          <a:p>
            <a:pPr marL="285750" indent="-285750">
              <a:buFont typeface="Arial" panose="020B0604020202020204" pitchFamily="34" charset="0"/>
              <a:buChar char="•"/>
            </a:pPr>
            <a:r>
              <a:rPr lang="en-US" dirty="0"/>
              <a:t>Wikipedia: How close measurements are to </a:t>
            </a:r>
            <a:r>
              <a:rPr lang="en-US" i="1" dirty="0"/>
              <a:t>each other</a:t>
            </a:r>
            <a:endParaRPr lang="en-US" dirty="0"/>
          </a:p>
          <a:p>
            <a:endParaRPr lang="en-US" i="1" dirty="0"/>
          </a:p>
        </p:txBody>
      </p:sp>
    </p:spTree>
    <p:extLst>
      <p:ext uri="{BB962C8B-B14F-4D97-AF65-F5344CB8AC3E}">
        <p14:creationId xmlns:p14="http://schemas.microsoft.com/office/powerpoint/2010/main" val="11030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Variance, and their Tradeoff</a:t>
            </a:r>
          </a:p>
        </p:txBody>
      </p:sp>
      <p:sp>
        <p:nvSpPr>
          <p:cNvPr id="3" name="Content Placeholder 2"/>
          <p:cNvSpPr>
            <a:spLocks noGrp="1"/>
          </p:cNvSpPr>
          <p:nvPr>
            <p:ph sz="quarter" idx="12"/>
          </p:nvPr>
        </p:nvSpPr>
        <p:spPr>
          <a:xfrm>
            <a:off x="5071633" y="1224708"/>
            <a:ext cx="3875940" cy="2914650"/>
          </a:xfrm>
        </p:spPr>
        <p:txBody>
          <a:bodyPr/>
          <a:lstStyle/>
          <a:p>
            <a:r>
              <a:rPr lang="en-US" b="1" u="sng" dirty="0"/>
              <a:t>Variance</a:t>
            </a:r>
          </a:p>
          <a:p>
            <a:pPr marL="285750" indent="-285750">
              <a:buFont typeface="Arial" panose="020B0604020202020204" pitchFamily="34" charset="0"/>
              <a:buChar char="•"/>
            </a:pPr>
            <a:r>
              <a:rPr lang="en-US" dirty="0"/>
              <a:t>Random difference between data and underlying reality</a:t>
            </a:r>
          </a:p>
        </p:txBody>
      </p:sp>
      <p:sp>
        <p:nvSpPr>
          <p:cNvPr id="4" name="Content Placeholder 2">
            <a:extLst>
              <a:ext uri="{FF2B5EF4-FFF2-40B4-BE49-F238E27FC236}">
                <a16:creationId xmlns:a16="http://schemas.microsoft.com/office/drawing/2014/main" id="{77AEEBC4-F595-DBC3-228D-7758D1873F3A}"/>
              </a:ext>
            </a:extLst>
          </p:cNvPr>
          <p:cNvSpPr txBox="1">
            <a:spLocks/>
          </p:cNvSpPr>
          <p:nvPr/>
        </p:nvSpPr>
        <p:spPr>
          <a:xfrm>
            <a:off x="621553" y="1224708"/>
            <a:ext cx="3499874" cy="2914650"/>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u="sng" dirty="0"/>
              <a:t>Bias</a:t>
            </a:r>
          </a:p>
          <a:p>
            <a:pPr marL="285750" indent="-285750">
              <a:buFont typeface="Arial" panose="020B0604020202020204" pitchFamily="34" charset="0"/>
              <a:buChar char="•"/>
            </a:pPr>
            <a:r>
              <a:rPr lang="en-US" dirty="0"/>
              <a:t>Consistent difference between data and underlying reality</a:t>
            </a:r>
          </a:p>
          <a:p>
            <a:pPr marL="285750" indent="-285750">
              <a:buFont typeface="Arial" panose="020B0604020202020204" pitchFamily="34" charset="0"/>
              <a:buChar char="•"/>
            </a:pPr>
            <a:endParaRPr lang="en-US" dirty="0"/>
          </a:p>
        </p:txBody>
      </p:sp>
      <p:pic>
        <p:nvPicPr>
          <p:cNvPr id="6" name="Picture 5" descr="Four targets. Low bias and low variance has all the bullets in the bullseye. Low bias and high variance has all the bullets scattered randomly around the middle section of the target. High bias and low variance has a cluster of bulletholes close together but quite far from the bullseyes. High bias and high variance has a cluster of bulletholes scattered widely, and centred around an area quite far from the bullseye. ">
            <a:extLst>
              <a:ext uri="{FF2B5EF4-FFF2-40B4-BE49-F238E27FC236}">
                <a16:creationId xmlns:a16="http://schemas.microsoft.com/office/drawing/2014/main" id="{24B9788E-7855-4DCD-381A-C44CDCE5D41D}"/>
              </a:ext>
            </a:extLst>
          </p:cNvPr>
          <p:cNvPicPr>
            <a:picLocks noChangeAspect="1"/>
          </p:cNvPicPr>
          <p:nvPr/>
        </p:nvPicPr>
        <p:blipFill>
          <a:blip r:embed="rId2"/>
          <a:stretch>
            <a:fillRect/>
          </a:stretch>
        </p:blipFill>
        <p:spPr>
          <a:xfrm>
            <a:off x="2371490" y="706109"/>
            <a:ext cx="4672858" cy="4195072"/>
          </a:xfrm>
          <a:prstGeom prst="rect">
            <a:avLst/>
          </a:prstGeom>
        </p:spPr>
      </p:pic>
      <p:sp>
        <p:nvSpPr>
          <p:cNvPr id="8" name="TextBox 7">
            <a:extLst>
              <a:ext uri="{FF2B5EF4-FFF2-40B4-BE49-F238E27FC236}">
                <a16:creationId xmlns:a16="http://schemas.microsoft.com/office/drawing/2014/main" id="{6F78958F-C828-FC22-D2C5-0B0B4DA40CA4}"/>
              </a:ext>
            </a:extLst>
          </p:cNvPr>
          <p:cNvSpPr txBox="1"/>
          <p:nvPr/>
        </p:nvSpPr>
        <p:spPr>
          <a:xfrm>
            <a:off x="2164753" y="4746417"/>
            <a:ext cx="8431117" cy="369332"/>
          </a:xfrm>
          <a:prstGeom prst="rect">
            <a:avLst/>
          </a:prstGeom>
          <a:noFill/>
        </p:spPr>
        <p:txBody>
          <a:bodyPr wrap="square">
            <a:spAutoFit/>
          </a:bodyPr>
          <a:lstStyle/>
          <a:p>
            <a:r>
              <a:rPr lang="en-GB" dirty="0"/>
              <a:t>http://scott.fortmann-roe.com/docs/BiasVariance.html</a:t>
            </a:r>
          </a:p>
        </p:txBody>
      </p:sp>
      <p:pic>
        <p:nvPicPr>
          <p:cNvPr id="10" name="Picture 9" descr="A Venn diagram for &quot;low bias&quot; and &quot;low variance&quot;. The &quot;low variance&quot; section shows a cluster of bulletholes far from the bullseye. The &quot;low bias&quot; section shows a wide spread of bulletholes around the bullseye. The intersection of the two shows a tight cluster of bulletholes around the bullseye. ">
            <a:extLst>
              <a:ext uri="{FF2B5EF4-FFF2-40B4-BE49-F238E27FC236}">
                <a16:creationId xmlns:a16="http://schemas.microsoft.com/office/drawing/2014/main" id="{5EA7475E-7226-0D74-23F2-325B37A663A7}"/>
              </a:ext>
            </a:extLst>
          </p:cNvPr>
          <p:cNvPicPr>
            <a:picLocks noChangeAspect="1"/>
          </p:cNvPicPr>
          <p:nvPr/>
        </p:nvPicPr>
        <p:blipFill>
          <a:blip r:embed="rId3"/>
          <a:stretch>
            <a:fillRect/>
          </a:stretch>
        </p:blipFill>
        <p:spPr>
          <a:xfrm>
            <a:off x="0" y="843311"/>
            <a:ext cx="9144000" cy="3456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A1753800-63C6-8EAA-AB14-9E05442E80C7}"/>
              </a:ext>
            </a:extLst>
          </p:cNvPr>
          <p:cNvSpPr txBox="1"/>
          <p:nvPr/>
        </p:nvSpPr>
        <p:spPr>
          <a:xfrm>
            <a:off x="1241213" y="4520755"/>
            <a:ext cx="7469294" cy="646331"/>
          </a:xfrm>
          <a:prstGeom prst="rect">
            <a:avLst/>
          </a:prstGeom>
          <a:solidFill>
            <a:schemeClr val="bg1"/>
          </a:solidFill>
        </p:spPr>
        <p:txBody>
          <a:bodyPr wrap="square">
            <a:spAutoFit/>
          </a:bodyPr>
          <a:lstStyle/>
          <a:p>
            <a:r>
              <a:rPr lang="en-GB" dirty="0"/>
              <a:t>https://medium.com/@ivanreznikov/stop-using-the-same-image-in-bias-variance-trade-off-explanation-691997a94a54</a:t>
            </a:r>
          </a:p>
        </p:txBody>
      </p:sp>
    </p:spTree>
    <p:extLst>
      <p:ext uri="{BB962C8B-B14F-4D97-AF65-F5344CB8AC3E}">
        <p14:creationId xmlns:p14="http://schemas.microsoft.com/office/powerpoint/2010/main" val="142348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Purposes of Models</a:t>
            </a:r>
          </a:p>
        </p:txBody>
      </p:sp>
      <p:sp>
        <p:nvSpPr>
          <p:cNvPr id="3" name="Content Placeholder 2"/>
          <p:cNvSpPr>
            <a:spLocks noGrp="1"/>
          </p:cNvSpPr>
          <p:nvPr>
            <p:ph sz="quarter" idx="12"/>
          </p:nvPr>
        </p:nvSpPr>
        <p:spPr>
          <a:xfrm>
            <a:off x="5071633" y="1224708"/>
            <a:ext cx="3875940" cy="2914650"/>
          </a:xfrm>
        </p:spPr>
        <p:txBody>
          <a:bodyPr/>
          <a:lstStyle/>
          <a:p>
            <a:r>
              <a:rPr lang="en-US" b="1" u="sng" dirty="0"/>
              <a:t>Understanding/interpretation </a:t>
            </a:r>
          </a:p>
          <a:p>
            <a:pPr marL="285750" indent="-285750">
              <a:buFont typeface="Arial" panose="020B0604020202020204" pitchFamily="34" charset="0"/>
              <a:buChar char="•"/>
            </a:pPr>
            <a:r>
              <a:rPr lang="en-US" dirty="0"/>
              <a:t>Explaining </a:t>
            </a:r>
            <a:r>
              <a:rPr lang="en-US" dirty="0" err="1"/>
              <a:t>behaviour</a:t>
            </a:r>
            <a:r>
              <a:rPr lang="en-US" dirty="0"/>
              <a:t> </a:t>
            </a:r>
          </a:p>
          <a:p>
            <a:pPr marL="285750" indent="-285750">
              <a:buFont typeface="Arial" panose="020B0604020202020204" pitchFamily="34" charset="0"/>
              <a:buChar char="•"/>
            </a:pPr>
            <a:r>
              <a:rPr lang="en-US" dirty="0"/>
              <a:t>Connecting multiple variables </a:t>
            </a:r>
          </a:p>
          <a:p>
            <a:pPr marL="573750" lvl="1" indent="-285750">
              <a:buFont typeface="Arial" panose="020B0604020202020204" pitchFamily="34" charset="0"/>
              <a:buChar char="•"/>
            </a:pPr>
            <a:r>
              <a:rPr lang="en-US" dirty="0"/>
              <a:t>Which matters most? </a:t>
            </a:r>
          </a:p>
          <a:p>
            <a:pPr marL="573750" lvl="1" indent="-285750">
              <a:buFont typeface="Arial" panose="020B0604020202020204" pitchFamily="34" charset="0"/>
              <a:buChar char="•"/>
            </a:pPr>
            <a:r>
              <a:rPr lang="en-US" dirty="0"/>
              <a:t>Do they interfere with one another?</a:t>
            </a:r>
          </a:p>
          <a:p>
            <a:pPr marL="285750" indent="-285750">
              <a:buFont typeface="Arial" panose="020B0604020202020204" pitchFamily="34" charset="0"/>
              <a:buChar char="•"/>
            </a:pPr>
            <a:r>
              <a:rPr lang="en-US" dirty="0"/>
              <a:t>Can be supervised or unsupervised </a:t>
            </a:r>
          </a:p>
          <a:p>
            <a:pPr marL="285750" indent="-285750">
              <a:buFont typeface="Arial" panose="020B0604020202020204" pitchFamily="34" charset="0"/>
              <a:buChar char="•"/>
            </a:pPr>
            <a:endParaRPr lang="en-US" dirty="0"/>
          </a:p>
        </p:txBody>
      </p:sp>
      <p:sp>
        <p:nvSpPr>
          <p:cNvPr id="4" name="Content Placeholder 2">
            <a:extLst>
              <a:ext uri="{FF2B5EF4-FFF2-40B4-BE49-F238E27FC236}">
                <a16:creationId xmlns:a16="http://schemas.microsoft.com/office/drawing/2014/main" id="{77AEEBC4-F595-DBC3-228D-7758D1873F3A}"/>
              </a:ext>
            </a:extLst>
          </p:cNvPr>
          <p:cNvSpPr txBox="1">
            <a:spLocks/>
          </p:cNvSpPr>
          <p:nvPr/>
        </p:nvSpPr>
        <p:spPr>
          <a:xfrm>
            <a:off x="621553" y="1224708"/>
            <a:ext cx="4250268" cy="2914650"/>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u="sng" dirty="0"/>
              <a:t>Prediction</a:t>
            </a:r>
          </a:p>
          <a:p>
            <a:pPr marL="285750" indent="-285750">
              <a:buFont typeface="Arial" panose="020B0604020202020204" pitchFamily="34" charset="0"/>
              <a:buChar char="•"/>
            </a:pPr>
            <a:r>
              <a:rPr lang="en-US" dirty="0"/>
              <a:t>What happens next? (Time evolution) </a:t>
            </a:r>
          </a:p>
          <a:p>
            <a:pPr marL="285750" indent="-285750">
              <a:buFont typeface="Arial" panose="020B0604020202020204" pitchFamily="34" charset="0"/>
              <a:buChar char="•"/>
            </a:pPr>
            <a:r>
              <a:rPr lang="en-US" dirty="0"/>
              <a:t>What happens under different conditions? </a:t>
            </a:r>
          </a:p>
          <a:p>
            <a:pPr marL="285750" indent="-285750">
              <a:buFont typeface="Arial" panose="020B0604020202020204" pitchFamily="34" charset="0"/>
              <a:buChar char="•"/>
            </a:pPr>
            <a:r>
              <a:rPr lang="en-US" dirty="0"/>
              <a:t>How should I respond to a change? </a:t>
            </a:r>
          </a:p>
          <a:p>
            <a:pPr marL="285750" indent="-285750">
              <a:buFont typeface="Arial" panose="020B0604020202020204" pitchFamily="34" charset="0"/>
              <a:buChar char="•"/>
            </a:pPr>
            <a:r>
              <a:rPr lang="en-US" dirty="0"/>
              <a:t>How can I engender a preferred outcome? </a:t>
            </a:r>
          </a:p>
          <a:p>
            <a:pPr marL="285750" indent="-285750">
              <a:buFont typeface="Arial" panose="020B0604020202020204" pitchFamily="34" charset="0"/>
              <a:buChar char="•"/>
            </a:pPr>
            <a:r>
              <a:rPr lang="en-US" dirty="0"/>
              <a:t>Largely supervised</a:t>
            </a:r>
          </a:p>
        </p:txBody>
      </p:sp>
    </p:spTree>
    <p:extLst>
      <p:ext uri="{BB962C8B-B14F-4D97-AF65-F5344CB8AC3E}">
        <p14:creationId xmlns:p14="http://schemas.microsoft.com/office/powerpoint/2010/main" val="6282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and Non-Parametric Models</a:t>
            </a:r>
          </a:p>
        </p:txBody>
      </p:sp>
      <p:sp>
        <p:nvSpPr>
          <p:cNvPr id="3" name="Content Placeholder 2"/>
          <p:cNvSpPr>
            <a:spLocks noGrp="1"/>
          </p:cNvSpPr>
          <p:nvPr>
            <p:ph sz="quarter" idx="12"/>
          </p:nvPr>
        </p:nvSpPr>
        <p:spPr>
          <a:xfrm>
            <a:off x="5071633" y="1224708"/>
            <a:ext cx="3875940" cy="2914650"/>
          </a:xfrm>
        </p:spPr>
        <p:txBody>
          <a:bodyPr/>
          <a:lstStyle/>
          <a:p>
            <a:r>
              <a:rPr lang="en-US" b="1" u="sng" dirty="0"/>
              <a:t>Non-Parametric Models</a:t>
            </a:r>
          </a:p>
          <a:p>
            <a:pPr marL="285750" indent="-285750">
              <a:buFont typeface="Arial" panose="020B0604020202020204" pitchFamily="34" charset="0"/>
              <a:buChar char="•"/>
            </a:pPr>
            <a:r>
              <a:rPr lang="en-US" dirty="0"/>
              <a:t>Examples: k-means clustering, decision trees</a:t>
            </a:r>
          </a:p>
          <a:p>
            <a:pPr marL="285750" indent="-285750">
              <a:buFont typeface="Arial" panose="020B0604020202020204" pitchFamily="34" charset="0"/>
              <a:buChar char="•"/>
            </a:pPr>
            <a:r>
              <a:rPr lang="en-US" dirty="0"/>
              <a:t>We define </a:t>
            </a:r>
            <a:r>
              <a:rPr lang="en-US" i="1" dirty="0"/>
              <a:t>hyperparameters</a:t>
            </a:r>
            <a:r>
              <a:rPr lang="en-US" dirty="0"/>
              <a:t> that constrain the model’s </a:t>
            </a:r>
            <a:r>
              <a:rPr lang="en-US" dirty="0" err="1"/>
              <a:t>behaviour</a:t>
            </a:r>
            <a:endParaRPr lang="en-US" dirty="0"/>
          </a:p>
          <a:p>
            <a:pPr marL="573750" lvl="1" indent="-285750">
              <a:buFont typeface="Arial" panose="020B0604020202020204" pitchFamily="34" charset="0"/>
              <a:buChar char="•"/>
            </a:pPr>
            <a:r>
              <a:rPr lang="en-US" dirty="0"/>
              <a:t>K-means clustering: define number of clusters, but not maximum/minimum number of elements in a cluster, not which feature variables matter most</a:t>
            </a:r>
          </a:p>
        </p:txBody>
      </p:sp>
      <p:sp>
        <p:nvSpPr>
          <p:cNvPr id="4" name="Content Placeholder 2">
            <a:extLst>
              <a:ext uri="{FF2B5EF4-FFF2-40B4-BE49-F238E27FC236}">
                <a16:creationId xmlns:a16="http://schemas.microsoft.com/office/drawing/2014/main" id="{77AEEBC4-F595-DBC3-228D-7758D1873F3A}"/>
              </a:ext>
            </a:extLst>
          </p:cNvPr>
          <p:cNvSpPr txBox="1">
            <a:spLocks/>
          </p:cNvSpPr>
          <p:nvPr/>
        </p:nvSpPr>
        <p:spPr>
          <a:xfrm>
            <a:off x="621553" y="1224708"/>
            <a:ext cx="3499874" cy="2914650"/>
          </a:xfrm>
          <a:prstGeom prst="rect">
            <a:avLst/>
          </a:prstGeom>
        </p:spPr>
        <p:txBody>
          <a:bodyPr vert="horz" lIns="0" tIns="0" rIns="0" bIns="0" rtlCol="0">
            <a:noAutofit/>
          </a:bodyPr>
          <a:lstStyle>
            <a:lvl1pPr marL="0" indent="0" algn="l" defTabSz="457200" rtl="0" eaLnBrk="1" latinLnBrk="0" hangingPunct="1">
              <a:spcBef>
                <a:spcPts val="800"/>
              </a:spcBef>
              <a:buFont typeface="Arial"/>
              <a:buNone/>
              <a:defRPr sz="1800" kern="1200">
                <a:solidFill>
                  <a:srgbClr val="002A41"/>
                </a:solidFill>
                <a:latin typeface="Arial"/>
                <a:ea typeface="+mn-ea"/>
                <a:cs typeface="Arial"/>
              </a:defRPr>
            </a:lvl1pPr>
            <a:lvl2pPr marL="288000" indent="-288000" algn="l" defTabSz="457200" rtl="0" eaLnBrk="1" latinLnBrk="0" hangingPunct="1">
              <a:spcBef>
                <a:spcPts val="800"/>
              </a:spcBef>
              <a:buClr>
                <a:srgbClr val="68246D"/>
              </a:buClr>
              <a:buFont typeface="Arial"/>
              <a:buChar char="•"/>
              <a:defRPr sz="1800" kern="1200">
                <a:solidFill>
                  <a:srgbClr val="002A41"/>
                </a:solidFill>
                <a:latin typeface="Arial"/>
                <a:ea typeface="+mn-ea"/>
                <a:cs typeface="Arial"/>
              </a:defRPr>
            </a:lvl2pPr>
            <a:lvl3pPr marL="576000" indent="-288000" algn="l" defTabSz="457200" rtl="0" eaLnBrk="1" latinLnBrk="0" hangingPunct="1">
              <a:spcBef>
                <a:spcPts val="800"/>
              </a:spcBef>
              <a:buFont typeface="Lucida Grande"/>
              <a:buChar char="–"/>
              <a:defRPr sz="18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u="sng" dirty="0"/>
              <a:t>Parametric Models</a:t>
            </a:r>
          </a:p>
          <a:p>
            <a:pPr marL="285750" indent="-285750">
              <a:buFont typeface="Arial" panose="020B0604020202020204" pitchFamily="34" charset="0"/>
              <a:buChar char="•"/>
            </a:pPr>
            <a:r>
              <a:rPr lang="en-US" dirty="0"/>
              <a:t>Examples: regression, neural networks</a:t>
            </a:r>
          </a:p>
          <a:p>
            <a:pPr marL="285750" indent="-285750">
              <a:buFont typeface="Arial" panose="020B0604020202020204" pitchFamily="34" charset="0"/>
              <a:buChar char="•"/>
            </a:pPr>
            <a:r>
              <a:rPr lang="en-US" dirty="0"/>
              <a:t>Specified </a:t>
            </a:r>
            <a:r>
              <a:rPr lang="en-US" i="1" dirty="0"/>
              <a:t>form</a:t>
            </a:r>
            <a:r>
              <a:rPr lang="en-US" dirty="0"/>
              <a:t> of model with defined: </a:t>
            </a:r>
          </a:p>
          <a:p>
            <a:pPr marL="573750" lvl="1" indent="-285750">
              <a:buFont typeface="Arial" panose="020B0604020202020204" pitchFamily="34" charset="0"/>
              <a:buChar char="•"/>
            </a:pPr>
            <a:r>
              <a:rPr lang="en-US" dirty="0"/>
              <a:t>Form of relationship </a:t>
            </a:r>
            <a:br>
              <a:rPr lang="en-US" dirty="0"/>
            </a:br>
            <a:r>
              <a:rPr lang="en-US" dirty="0"/>
              <a:t>(e.g. linear) </a:t>
            </a:r>
          </a:p>
          <a:p>
            <a:pPr marL="573750" lvl="1" indent="-285750">
              <a:buFont typeface="Arial" panose="020B0604020202020204" pitchFamily="34" charset="0"/>
              <a:buChar char="•"/>
            </a:pPr>
            <a:r>
              <a:rPr lang="en-US" dirty="0"/>
              <a:t>Number of parameters (coefficients)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433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 1 Outline </a:t>
            </a:r>
          </a:p>
        </p:txBody>
      </p:sp>
      <p:sp>
        <p:nvSpPr>
          <p:cNvPr id="3" name="Content Placeholder 2"/>
          <p:cNvSpPr>
            <a:spLocks noGrp="1"/>
          </p:cNvSpPr>
          <p:nvPr>
            <p:ph sz="quarter" idx="11"/>
          </p:nvPr>
        </p:nvSpPr>
        <p:spPr>
          <a:xfrm>
            <a:off x="621553" y="1285668"/>
            <a:ext cx="7723194" cy="2914650"/>
          </a:xfrm>
        </p:spPr>
        <p:txBody>
          <a:bodyPr/>
          <a:lstStyle/>
          <a:p>
            <a:pPr lvl="1"/>
            <a:r>
              <a:rPr lang="en-US" dirty="0"/>
              <a:t>How we store higher-dimensional data in computers</a:t>
            </a:r>
          </a:p>
          <a:p>
            <a:pPr lvl="1"/>
            <a:r>
              <a:rPr lang="en-US" dirty="0"/>
              <a:t>What is Machine Learning? </a:t>
            </a:r>
          </a:p>
          <a:p>
            <a:pPr lvl="1"/>
            <a:r>
              <a:rPr lang="en-US" dirty="0"/>
              <a:t>How can things go wrong? </a:t>
            </a:r>
          </a:p>
          <a:p>
            <a:pPr lvl="1"/>
            <a:r>
              <a:rPr lang="en-US" dirty="0"/>
              <a:t>What is a Model? </a:t>
            </a:r>
          </a:p>
          <a:p>
            <a:pPr lvl="1"/>
            <a:r>
              <a:rPr lang="en-US" dirty="0"/>
              <a:t>Important concepts</a:t>
            </a:r>
          </a:p>
          <a:p>
            <a:pPr lvl="1"/>
            <a:r>
              <a:rPr lang="en-US" dirty="0"/>
              <a:t>Combining IMDS and ISDS concepts</a:t>
            </a:r>
          </a:p>
          <a:p>
            <a:pPr lvl="1"/>
            <a:endParaRPr lang="en-US" dirty="0"/>
          </a:p>
          <a:p>
            <a:pPr marL="0" lvl="1" indent="0" algn="ctr">
              <a:buNone/>
            </a:pPr>
            <a:r>
              <a:rPr lang="en-US" b="1" dirty="0"/>
              <a:t>Today, there will be </a:t>
            </a:r>
            <a:r>
              <a:rPr lang="en-US" b="1" i="1" dirty="0"/>
              <a:t>relatively little</a:t>
            </a:r>
            <a:r>
              <a:rPr lang="en-US" b="1" dirty="0"/>
              <a:t> new </a:t>
            </a:r>
            <a:r>
              <a:rPr lang="en-US" b="1" dirty="0" err="1"/>
              <a:t>maths</a:t>
            </a:r>
            <a:endParaRPr lang="en-US" b="1" dirty="0"/>
          </a:p>
        </p:txBody>
      </p:sp>
    </p:spTree>
    <p:extLst>
      <p:ext uri="{BB962C8B-B14F-4D97-AF65-F5344CB8AC3E}">
        <p14:creationId xmlns:p14="http://schemas.microsoft.com/office/powerpoint/2010/main" val="223307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30" y="1164650"/>
            <a:ext cx="5113444" cy="1729103"/>
          </a:xfrm>
        </p:spPr>
        <p:txBody>
          <a:bodyPr/>
          <a:lstStyle/>
          <a:p>
            <a:r>
              <a:rPr lang="en-US" dirty="0"/>
              <a:t>Combining IMDS and ISDS</a:t>
            </a:r>
          </a:p>
        </p:txBody>
      </p:sp>
      <p:sp>
        <p:nvSpPr>
          <p:cNvPr id="3" name="Subtitle 2"/>
          <p:cNvSpPr>
            <a:spLocks noGrp="1"/>
          </p:cNvSpPr>
          <p:nvPr>
            <p:ph type="subTitle" idx="1"/>
          </p:nvPr>
        </p:nvSpPr>
        <p:spPr>
          <a:xfrm>
            <a:off x="518730" y="1638765"/>
            <a:ext cx="4512620" cy="1314450"/>
          </a:xfrm>
        </p:spPr>
        <p:txBody>
          <a:bodyPr/>
          <a:lstStyle/>
          <a:p>
            <a:endParaRPr lang="en-US" sz="1000" b="1"/>
          </a:p>
          <a:p>
            <a:endParaRPr lang="en-US"/>
          </a:p>
        </p:txBody>
      </p:sp>
    </p:spTree>
    <p:extLst>
      <p:ext uri="{BB962C8B-B14F-4D97-AF65-F5344CB8AC3E}">
        <p14:creationId xmlns:p14="http://schemas.microsoft.com/office/powerpoint/2010/main" val="2795868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Concepts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620059" y="770894"/>
                <a:ext cx="7803491" cy="2914650"/>
              </a:xfrm>
            </p:spPr>
            <p:txBody>
              <a:bodyPr/>
              <a:lstStyle/>
              <a:p>
                <a:pPr marL="285750" indent="-285750">
                  <a:buFont typeface="Arial" panose="020B0604020202020204" pitchFamily="34" charset="0"/>
                  <a:buChar char="•"/>
                </a:pPr>
                <a:r>
                  <a:rPr lang="en-GB" dirty="0"/>
                  <a:t>Identity Matrix </a:t>
                </a:r>
                <a14:m>
                  <m:oMath xmlns:m="http://schemas.openxmlformats.org/officeDocument/2006/math">
                    <m:r>
                      <a:rPr lang="en-GB" i="1" smtClean="0">
                        <a:latin typeface="Cambria Math" panose="02040503050406030204" pitchFamily="18" charset="0"/>
                        <a:ea typeface="Cambria Math" panose="02040503050406030204" pitchFamily="18" charset="0"/>
                      </a:rPr>
                      <m:t>𝕀</m:t>
                    </m:r>
                  </m:oMath>
                </a14:m>
                <a:r>
                  <a:rPr lang="en-GB" dirty="0">
                    <a:latin typeface="Arial" panose="020B0604020202020204" pitchFamily="34" charset="0"/>
                    <a:cs typeface="Arial" panose="020B0604020202020204" pitchFamily="34" charset="0"/>
                  </a:rPr>
                  <a:t>: </a:t>
                </a:r>
              </a:p>
              <a:p>
                <a:pPr marL="573750" lvl="1" indent="-285750">
                  <a:buFont typeface="Arial" panose="020B0604020202020204" pitchFamily="34" charset="0"/>
                  <a:buChar char="•"/>
                </a:pPr>
                <a:r>
                  <a:rPr lang="en-US" dirty="0"/>
                  <a:t>Multiply any matrix by the appropriate identity matrix, and you will get the original matrix back</a:t>
                </a:r>
              </a:p>
              <a:p>
                <a:pPr marL="573750" lvl="1" indent="-285750">
                  <a:buFont typeface="Arial" panose="020B0604020202020204" pitchFamily="34" charset="0"/>
                  <a:buChar char="•"/>
                </a:pPr>
                <a:r>
                  <a:rPr lang="en-US" dirty="0"/>
                  <a:t>1 along the diagonal, 0 everywhere else </a:t>
                </a:r>
              </a:p>
              <a:p>
                <a:pPr marL="285750" indent="-285750">
                  <a:buFont typeface="Arial" panose="020B0604020202020204" pitchFamily="34" charset="0"/>
                  <a:buChar char="•"/>
                </a:pPr>
                <a:r>
                  <a:rPr lang="en-US" dirty="0"/>
                  <a:t>Inverse Matrix A</a:t>
                </a:r>
                <a:r>
                  <a:rPr lang="en-US" baseline="30000" dirty="0"/>
                  <a:t>-1</a:t>
                </a:r>
                <a:r>
                  <a:rPr lang="en-US" dirty="0"/>
                  <a:t> (of a given matrix A):  </a:t>
                </a:r>
              </a:p>
              <a:p>
                <a:pPr marL="573750" lvl="1" indent="-285750">
                  <a:buFont typeface="Arial" panose="020B0604020202020204" pitchFamily="34" charset="0"/>
                  <a:buChar char="•"/>
                </a:pPr>
                <a:r>
                  <a:rPr lang="en-US" dirty="0"/>
                  <a:t>Matrix such that AA</a:t>
                </a:r>
                <a:r>
                  <a:rPr lang="en-US" baseline="30000" dirty="0"/>
                  <a:t>-1</a:t>
                </a:r>
                <a:r>
                  <a:rPr lang="en-US" dirty="0"/>
                  <a:t> = A</a:t>
                </a:r>
                <a:r>
                  <a:rPr lang="en-US" baseline="30000" dirty="0"/>
                  <a:t>-1</a:t>
                </a:r>
                <a:r>
                  <a:rPr lang="en-US" dirty="0"/>
                  <a:t>A = </a:t>
                </a:r>
                <a14:m>
                  <m:oMath xmlns:m="http://schemas.openxmlformats.org/officeDocument/2006/math">
                    <m:r>
                      <a:rPr lang="en-GB" i="1">
                        <a:latin typeface="Cambria Math" panose="02040503050406030204" pitchFamily="18" charset="0"/>
                        <a:ea typeface="Cambria Math" panose="02040503050406030204" pitchFamily="18" charset="0"/>
                      </a:rPr>
                      <m:t>𝕀</m:t>
                    </m:r>
                  </m:oMath>
                </a14:m>
                <a:endParaRPr lang="en-US" dirty="0"/>
              </a:p>
              <a:p>
                <a:pPr marL="573750" lvl="1" indent="-285750">
                  <a:buFont typeface="Arial" panose="020B0604020202020204" pitchFamily="34" charset="0"/>
                  <a:buChar char="•"/>
                </a:pPr>
                <a:r>
                  <a:rPr lang="en-US" dirty="0"/>
                  <a:t>Not every matrix has an inverse</a:t>
                </a:r>
              </a:p>
              <a:p>
                <a:pPr marL="861750" lvl="2" indent="-285750">
                  <a:buFont typeface="Arial" panose="020B0604020202020204" pitchFamily="34" charset="0"/>
                  <a:buChar char="•"/>
                </a:pPr>
                <a:r>
                  <a:rPr lang="en-US" dirty="0"/>
                  <a:t>A matrix is invertible if it is </a:t>
                </a:r>
                <a:r>
                  <a:rPr lang="en-US" i="1" dirty="0"/>
                  <a:t>non-singular </a:t>
                </a:r>
                <a:r>
                  <a:rPr lang="en-US" dirty="0"/>
                  <a:t>(determinant not zero) </a:t>
                </a:r>
              </a:p>
              <a:p>
                <a:pPr marL="861750" lvl="2" indent="-285750">
                  <a:buFont typeface="Arial" panose="020B0604020202020204" pitchFamily="34" charset="0"/>
                  <a:buChar char="•"/>
                </a:pPr>
                <a:r>
                  <a:rPr lang="en-US" dirty="0"/>
                  <a:t>Or equivalently, if it has </a:t>
                </a:r>
                <a:r>
                  <a:rPr lang="en-US" i="1" dirty="0"/>
                  <a:t>full rank</a:t>
                </a:r>
              </a:p>
              <a:p>
                <a:pPr marL="285750" indent="-285750">
                  <a:buFont typeface="Arial" panose="020B0604020202020204" pitchFamily="34" charset="0"/>
                  <a:buChar char="•"/>
                </a:pPr>
                <a:r>
                  <a:rPr lang="en-US" dirty="0"/>
                  <a:t>Transpose A</a:t>
                </a:r>
                <a:r>
                  <a:rPr lang="en-US" baseline="30000" dirty="0"/>
                  <a:t>T</a:t>
                </a:r>
                <a:r>
                  <a:rPr lang="en-US" dirty="0"/>
                  <a:t> (of a given matrix A): </a:t>
                </a:r>
              </a:p>
              <a:p>
                <a:pPr marL="573750" lvl="1" indent="-285750">
                  <a:buFont typeface="Arial" panose="020B0604020202020204" pitchFamily="34" charset="0"/>
                  <a:buChar char="•"/>
                </a:pPr>
                <a:r>
                  <a:rPr lang="en-US" dirty="0" err="1"/>
                  <a:t>A</a:t>
                </a:r>
                <a:r>
                  <a:rPr lang="en-US" baseline="30000" dirty="0" err="1"/>
                  <a:t>T</a:t>
                </a:r>
                <a:r>
                  <a:rPr lang="en-US" baseline="-25000" dirty="0" err="1"/>
                  <a:t>ij</a:t>
                </a:r>
                <a:r>
                  <a:rPr lang="en-US" dirty="0"/>
                  <a:t>=A</a:t>
                </a:r>
                <a:r>
                  <a:rPr lang="en-US" baseline="-25000" dirty="0"/>
                  <a:t>ji</a:t>
                </a:r>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620059" y="770894"/>
                <a:ext cx="7803491" cy="2914650"/>
              </a:xfrm>
              <a:blipFill>
                <a:blip r:embed="rId2"/>
                <a:stretch>
                  <a:fillRect l="-1719" t="-2714" b="-39666"/>
                </a:stretch>
              </a:blipFill>
            </p:spPr>
            <p:txBody>
              <a:bodyPr/>
              <a:lstStyle/>
              <a:p>
                <a:r>
                  <a:rPr lang="en-GB">
                    <a:noFill/>
                  </a:rPr>
                  <a:t> </a:t>
                </a:r>
              </a:p>
            </p:txBody>
          </p:sp>
        </mc:Fallback>
      </mc:AlternateContent>
    </p:spTree>
    <p:extLst>
      <p:ext uri="{BB962C8B-B14F-4D97-AF65-F5344CB8AC3E}">
        <p14:creationId xmlns:p14="http://schemas.microsoft.com/office/powerpoint/2010/main" val="81196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Matrix</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621552" y="1224708"/>
                <a:ext cx="7803491" cy="2914650"/>
              </a:xfrm>
            </p:spPr>
            <p:txBody>
              <a:bodyPr/>
              <a:lstStyle/>
              <a:p>
                <a:pPr marL="285750" indent="-285750">
                  <a:buFont typeface="Arial" panose="020B0604020202020204" pitchFamily="34" charset="0"/>
                  <a:buChar char="•"/>
                </a:pPr>
                <a:r>
                  <a:rPr lang="en-GB" dirty="0"/>
                  <a:t>ISDS syntax: </a:t>
                </a:r>
                <a14:m>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or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rPr>
                          <m:t>𝑖</m:t>
                        </m:r>
                      </m:sub>
                    </m:sSub>
                  </m:oMath>
                </a14:m>
                <a:endParaRPr lang="en-GB" dirty="0"/>
              </a:p>
              <a:p>
                <a:pPr marL="285750" indent="-285750">
                  <a:buFont typeface="Arial" panose="020B0604020202020204" pitchFamily="34" charset="0"/>
                  <a:buChar char="•"/>
                </a:pPr>
                <a:r>
                  <a:rPr lang="en-GB" dirty="0"/>
                  <a:t>Design matrix representation for </a:t>
                </a:r>
                <a:r>
                  <a:rPr lang="en-GB" i="1" dirty="0"/>
                  <a:t>n</a:t>
                </a:r>
                <a:r>
                  <a:rPr lang="en-GB" dirty="0"/>
                  <a:t> observations and </a:t>
                </a:r>
                <a:r>
                  <a:rPr lang="en-GB" i="1" dirty="0"/>
                  <a:t>p</a:t>
                </a:r>
                <a:r>
                  <a:rPr lang="en-GB" dirty="0"/>
                  <a:t> predictor/feature variables: </a:t>
                </a:r>
              </a:p>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𝜖</m:t>
                      </m:r>
                    </m:oMath>
                  </m:oMathPara>
                </a14:m>
                <a:endParaRPr lang="en-GB" dirty="0"/>
              </a:p>
              <a:p>
                <a:pPr algn="ctr"/>
                <a:endParaRPr lang="en-GB"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1"/>
                                    <m:mcJc m:val="center"/>
                                  </m:mcPr>
                                </m:mc>
                              </m:mcs>
                              <m:ctrlPr>
                                <a:rPr lang="en-GB" i="1" smtClean="0">
                                  <a:latin typeface="Cambria Math" panose="02040503050406030204" pitchFamily="18" charset="0"/>
                                </a:rPr>
                              </m:ctrlPr>
                            </m:mPr>
                            <m:mr>
                              <m:e>
                                <m:m>
                                  <m:mPr>
                                    <m:mcs>
                                      <m:mc>
                                        <m:mcPr>
                                          <m:count m:val="1"/>
                                          <m:mcJc m:val="center"/>
                                        </m:mcPr>
                                      </m:mc>
                                    </m:mcs>
                                    <m:ctrlPr>
                                      <a:rPr lang="en-GB" i="1" smtClean="0">
                                        <a:latin typeface="Cambria Math" panose="02040503050406030204" pitchFamily="18" charset="0"/>
                                      </a:rPr>
                                    </m:ctrlPr>
                                  </m:mPr>
                                  <m:mr>
                                    <m:e>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1</m:t>
                                          </m:r>
                                        </m:sub>
                                      </m:sSub>
                                    </m:e>
                                  </m:mr>
                                  <m:mr>
                                    <m:e>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2</m:t>
                                          </m:r>
                                        </m:sub>
                                      </m:sSub>
                                    </m:e>
                                  </m:mr>
                                </m:m>
                              </m:e>
                            </m:mr>
                            <m:mr>
                              <m:e>
                                <m:r>
                                  <a:rPr lang="en-GB" i="1" smtClean="0">
                                    <a:latin typeface="Cambria Math" panose="02040503050406030204" pitchFamily="18" charset="0"/>
                                  </a:rPr>
                                  <m:t>⋮</m:t>
                                </m:r>
                              </m:e>
                            </m:mr>
                            <m:mr>
                              <m:e>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𝑛</m:t>
                                    </m:r>
                                  </m:sub>
                                </m:sSub>
                              </m:e>
                            </m:mr>
                          </m:m>
                        </m:e>
                      </m:d>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11</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21</m:t>
                                          </m:r>
                                        </m:sub>
                                      </m:sSub>
                                    </m:e>
                                  </m:mr>
                                </m:m>
                              </m:e>
                              <m:e>
                                <m:m>
                                  <m:mPr>
                                    <m:mcs>
                                      <m:mc>
                                        <m:mcPr>
                                          <m:count m:val="2"/>
                                          <m:mcJc m:val="center"/>
                                        </m:mcPr>
                                      </m:mc>
                                    </m:mcs>
                                    <m:ctrlPr>
                                      <a:rPr lang="en-GB" b="0" i="1" smtClean="0">
                                        <a:latin typeface="Cambria Math" panose="02040503050406030204" pitchFamily="18" charset="0"/>
                                      </a:rPr>
                                    </m:ctrlPr>
                                  </m:mPr>
                                  <m:mr>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m:t>
                                            </m:r>
                                          </m:e>
                                        </m:mr>
                                        <m:mr>
                                          <m:e>
                                            <m:r>
                                              <a:rPr lang="en-GB" b="0" i="1" smtClean="0">
                                                <a:latin typeface="Cambria Math" panose="02040503050406030204" pitchFamily="18" charset="0"/>
                                              </a:rPr>
                                              <m:t>…</m:t>
                                            </m:r>
                                          </m:e>
                                        </m:mr>
                                      </m:m>
                                    </m:e>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r>
                                                  <a:rPr lang="en-GB" b="0" i="1" smtClean="0">
                                                    <a:latin typeface="Cambria Math" panose="02040503050406030204" pitchFamily="18" charset="0"/>
                                                  </a:rPr>
                                                  <m:t>𝑝</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r>
                                                  <a:rPr lang="en-GB" b="0" i="1" smtClean="0">
                                                    <a:latin typeface="Cambria Math" panose="02040503050406030204" pitchFamily="18" charset="0"/>
                                                  </a:rPr>
                                                  <m:t>𝑝</m:t>
                                                </m:r>
                                              </m:sub>
                                            </m:sSub>
                                          </m:e>
                                        </m:mr>
                                      </m:m>
                                    </m:e>
                                  </m:mr>
                                </m:m>
                              </m:e>
                            </m:mr>
                            <m:mr>
                              <m:e>
                                <m:r>
                                  <a:rPr lang="en-GB" b="0" i="1" smtClean="0">
                                    <a:latin typeface="Cambria Math" panose="02040503050406030204" pitchFamily="18" charset="0"/>
                                  </a:rPr>
                                  <m:t>⋮</m:t>
                                </m:r>
                              </m:e>
                              <m:e>
                                <m:r>
                                  <a:rPr lang="en-GB" b="0" i="1" smtClean="0">
                                    <a:latin typeface="Cambria Math" panose="02040503050406030204" pitchFamily="18" charset="0"/>
                                  </a:rPr>
                                  <m:t>⋮</m:t>
                                </m:r>
                              </m:e>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m:t>
                                      </m:r>
                                    </m:e>
                                    <m:e>
                                      <m:r>
                                        <a:rPr lang="en-GB" b="0" i="1" smtClean="0">
                                          <a:latin typeface="Cambria Math" panose="02040503050406030204" pitchFamily="18" charset="0"/>
                                        </a:rPr>
                                        <m:t>⋮</m:t>
                                      </m:r>
                                    </m:e>
                                  </m:mr>
                                </m:m>
                              </m:e>
                            </m:mr>
                            <m:mr>
                              <m:e>
                                <m:r>
                                  <a:rPr lang="en-GB" b="0" i="1" smtClean="0">
                                    <a:latin typeface="Cambria Math" panose="02040503050406030204" pitchFamily="18" charset="0"/>
                                  </a:rPr>
                                  <m:t>1</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r>
                                      <a:rPr lang="en-GB" b="0" i="1" smtClean="0">
                                        <a:latin typeface="Cambria Math" panose="02040503050406030204" pitchFamily="18" charset="0"/>
                                      </a:rPr>
                                      <m:t>1</m:t>
                                    </m:r>
                                  </m:sub>
                                </m:sSub>
                              </m:e>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𝑛𝑝</m:t>
                                          </m:r>
                                        </m:sub>
                                      </m:sSub>
                                    </m:e>
                                  </m:mr>
                                </m:m>
                              </m:e>
                            </m:mr>
                          </m:m>
                        </m:e>
                      </m:d>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0</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mr>
                                </m:m>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𝑝</m:t>
                                    </m:r>
                                  </m:sub>
                                </m:sSub>
                              </m:e>
                            </m:mr>
                          </m:m>
                        </m:e>
                      </m:d>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rPr>
                                            <m:t>1</m:t>
                                          </m:r>
                                        </m:sub>
                                      </m:sSub>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rPr>
                                            <m:t>2</m:t>
                                          </m:r>
                                        </m:sub>
                                      </m:sSub>
                                    </m:e>
                                  </m:mr>
                                </m:m>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rPr>
                                      <m:t>𝑛</m:t>
                                    </m:r>
                                  </m:sub>
                                </m:sSub>
                              </m:e>
                            </m:mr>
                          </m:m>
                        </m:e>
                      </m:d>
                    </m:oMath>
                  </m:oMathPara>
                </a14:m>
                <a:endParaRPr lang="en-GB" dirty="0"/>
              </a:p>
              <a:p>
                <a:pPr marL="285750" indent="-285750">
                  <a:buFont typeface="Arial" panose="020B0604020202020204" pitchFamily="34" charset="0"/>
                  <a:buChar char="•"/>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621552" y="1224708"/>
                <a:ext cx="7803491" cy="2914650"/>
              </a:xfrm>
              <a:blipFill>
                <a:blip r:embed="rId2"/>
                <a:stretch>
                  <a:fillRect l="-1719" t="-2720"/>
                </a:stretch>
              </a:blipFill>
            </p:spPr>
            <p:txBody>
              <a:bodyPr/>
              <a:lstStyle/>
              <a:p>
                <a:r>
                  <a:rPr lang="en-GB">
                    <a:noFill/>
                  </a:rPr>
                  <a:t> </a:t>
                </a:r>
              </a:p>
            </p:txBody>
          </p:sp>
        </mc:Fallback>
      </mc:AlternateContent>
      <p:sp>
        <p:nvSpPr>
          <p:cNvPr id="4" name="Rectangle: Rounded Corners 3">
            <a:extLst>
              <a:ext uri="{FF2B5EF4-FFF2-40B4-BE49-F238E27FC236}">
                <a16:creationId xmlns:a16="http://schemas.microsoft.com/office/drawing/2014/main" id="{C6C86C22-08B1-9CD3-80C6-43BBE2765835}"/>
              </a:ext>
            </a:extLst>
          </p:cNvPr>
          <p:cNvSpPr/>
          <p:nvPr/>
        </p:nvSpPr>
        <p:spPr>
          <a:xfrm>
            <a:off x="3359426" y="2789584"/>
            <a:ext cx="1742661" cy="324678"/>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7456C536-476B-88F3-BA81-ABA762ED0D69}"/>
              </a:ext>
            </a:extLst>
          </p:cNvPr>
          <p:cNvSpPr/>
          <p:nvPr/>
        </p:nvSpPr>
        <p:spPr>
          <a:xfrm rot="5400000">
            <a:off x="4982816" y="3213657"/>
            <a:ext cx="1172819" cy="324678"/>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530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sum of squares of residuals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621552" y="1224708"/>
                <a:ext cx="7803491" cy="3641308"/>
              </a:xfrm>
            </p:spPr>
            <p: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𝜖</m:t>
                      </m:r>
                    </m:oMath>
                  </m:oMathPara>
                </a14:m>
                <a:endParaRPr lang="en-GB" dirty="0"/>
              </a:p>
              <a:p>
                <a:pPr algn="ctr"/>
                <a14:m>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bSup>
                          <m:sSubSupPr>
                            <m:ctrlPr>
                              <a:rPr lang="en-GB" i="1" smtClean="0">
                                <a:latin typeface="Cambria Math" panose="02040503050406030204" pitchFamily="18" charset="0"/>
                              </a:rPr>
                            </m:ctrlPr>
                          </m:sSubSupPr>
                          <m:e>
                            <m:r>
                              <a:rPr lang="en-GB" i="1" smtClean="0">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2</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𝑛</m:t>
                                </m:r>
                              </m:sub>
                            </m:sSub>
                          </m:e>
                        </m:d>
                      </m:e>
                    </m:nary>
                    <m:d>
                      <m:dPr>
                        <m:ctrlPr>
                          <a:rPr lang="en-GB" i="1">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m>
                                <m:mPr>
                                  <m:mcs>
                                    <m:mc>
                                      <m:mcPr>
                                        <m:count m:val="1"/>
                                        <m:mcJc m:val="center"/>
                                      </m:mcPr>
                                    </m:mc>
                                  </m:mcs>
                                  <m:ctrlPr>
                                    <a:rPr lang="en-GB" i="1">
                                      <a:latin typeface="Cambria Math" panose="02040503050406030204" pitchFamily="18" charset="0"/>
                                    </a:rPr>
                                  </m:ctrlPr>
                                </m:mPr>
                                <m:m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1</m:t>
                                        </m:r>
                                      </m:sub>
                                    </m:sSub>
                                  </m:e>
                                </m:mr>
                                <m:m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2</m:t>
                                        </m:r>
                                      </m:sub>
                                    </m:sSub>
                                  </m:e>
                                </m:mr>
                              </m:m>
                            </m:e>
                          </m:mr>
                          <m:mr>
                            <m:e>
                              <m:r>
                                <a:rPr lang="en-GB" i="1">
                                  <a:latin typeface="Cambria Math" panose="02040503050406030204" pitchFamily="18" charset="0"/>
                                </a:rPr>
                                <m:t>⋮</m:t>
                              </m:r>
                            </m:e>
                          </m:mr>
                          <m:m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i="1">
                                      <a:latin typeface="Cambria Math" panose="02040503050406030204" pitchFamily="18" charset="0"/>
                                    </a:rPr>
                                    <m:t>𝑛</m:t>
                                  </m:r>
                                </m:sub>
                              </m:sSub>
                            </m:e>
                          </m:mr>
                        </m:m>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𝜖</m:t>
                        </m:r>
                      </m:e>
                      <m:sup>
                        <m:r>
                          <a:rPr lang="en-GB" b="0" i="1" smtClean="0">
                            <a:latin typeface="Cambria Math" panose="02040503050406030204" pitchFamily="18" charset="0"/>
                          </a:rPr>
                          <m:t>𝑇</m:t>
                        </m:r>
                      </m:sup>
                    </m:sSup>
                    <m:r>
                      <a:rPr lang="en-GB" b="0" i="1" smtClean="0">
                        <a:latin typeface="Cambria Math" panose="02040503050406030204" pitchFamily="18" charset="0"/>
                        <a:ea typeface="Cambria Math" panose="02040503050406030204" pitchFamily="18" charset="0"/>
                      </a:rPr>
                      <m:t>𝜖</m:t>
                    </m:r>
                  </m:oMath>
                </a14:m>
                <a:r>
                  <a:rPr lang="en-GB" i="1" dirty="0">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𝑑</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𝑑𝑥</m:t>
                          </m:r>
                        </m:den>
                      </m:f>
                      <m:r>
                        <a:rPr lang="en-GB" b="0" i="1" smtClean="0">
                          <a:latin typeface="Cambria Math" panose="02040503050406030204" pitchFamily="18" charset="0"/>
                        </a:rPr>
                        <m:t>=2</m:t>
                      </m:r>
                      <m:r>
                        <a:rPr lang="en-GB" b="0" i="1" smtClean="0">
                          <a:latin typeface="Cambria Math" panose="02040503050406030204" pitchFamily="18" charset="0"/>
                        </a:rPr>
                        <m:t>𝑥</m:t>
                      </m:r>
                    </m:oMath>
                  </m:oMathPara>
                </a14:m>
                <a:endParaRPr lang="en-GB" dirty="0">
                  <a:latin typeface="Cambria Math" panose="02040503050406030204" pitchFamily="18" charset="0"/>
                </a:endParaRPr>
              </a:p>
              <a:p>
                <a:pPr algn="ctr"/>
                <a:endParaRPr lang="en-GB"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𝑑</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𝜖</m:t>
                              </m:r>
                            </m:e>
                            <m:sup>
                              <m:r>
                                <a:rPr lang="en-GB" i="1">
                                  <a:latin typeface="Cambria Math" panose="02040503050406030204" pitchFamily="18" charset="0"/>
                                </a:rPr>
                                <m:t>𝑇</m:t>
                              </m:r>
                            </m:sup>
                          </m:sSup>
                          <m:r>
                            <a:rPr lang="en-GB" i="1">
                              <a:latin typeface="Cambria Math" panose="02040503050406030204" pitchFamily="18" charset="0"/>
                              <a:ea typeface="Cambria Math" panose="02040503050406030204" pitchFamily="18" charset="0"/>
                            </a:rPr>
                            <m:t>𝜖</m:t>
                          </m:r>
                        </m:num>
                        <m:den>
                          <m:r>
                            <a:rPr lang="en-GB" b="0" i="1" smtClean="0">
                              <a:latin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𝜖</m:t>
                          </m:r>
                        </m:den>
                      </m:f>
                      <m:r>
                        <a:rPr lang="en-GB" b="0" i="1" smtClean="0">
                          <a:latin typeface="Cambria Math" panose="02040503050406030204" pitchFamily="18" charset="0"/>
                        </a:rPr>
                        <m:t>=2</m:t>
                      </m:r>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𝜖</m:t>
                          </m:r>
                        </m:e>
                        <m:sup>
                          <m:r>
                            <a:rPr lang="en-GB" i="1">
                              <a:latin typeface="Cambria Math" panose="02040503050406030204" pitchFamily="18" charset="0"/>
                            </a:rPr>
                            <m:t>𝑇</m:t>
                          </m:r>
                        </m:sup>
                      </m:sSup>
                    </m:oMath>
                  </m:oMathPara>
                </a14:m>
                <a:endParaRPr lang="en-GB" dirty="0">
                  <a:latin typeface="Cambria Math" panose="02040503050406030204" pitchFamily="18" charset="0"/>
                </a:endParaRPr>
              </a:p>
              <a:p>
                <a:pPr algn="ctr"/>
                <a:endParaRPr lang="en-GB"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𝑋</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𝛽</m:t>
                          </m:r>
                        </m:e>
                      </m:acc>
                    </m:oMath>
                  </m:oMathPara>
                </a14:m>
                <a:endParaRPr lang="en-GB"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621552" y="1224708"/>
                <a:ext cx="7803491" cy="3641308"/>
              </a:xfrm>
              <a:blipFill>
                <a:blip r:embed="rId2"/>
                <a:stretch>
                  <a:fillRect b="-335"/>
                </a:stretch>
              </a:blipFill>
            </p:spPr>
            <p:txBody>
              <a:bodyPr/>
              <a:lstStyle/>
              <a:p>
                <a:r>
                  <a:rPr lang="en-GB">
                    <a:noFill/>
                  </a:rPr>
                  <a:t> </a:t>
                </a:r>
              </a:p>
            </p:txBody>
          </p:sp>
        </mc:Fallback>
      </mc:AlternateContent>
      <p:sp>
        <p:nvSpPr>
          <p:cNvPr id="4" name="Rectangle: Rounded Corners 3">
            <a:extLst>
              <a:ext uri="{FF2B5EF4-FFF2-40B4-BE49-F238E27FC236}">
                <a16:creationId xmlns:a16="http://schemas.microsoft.com/office/drawing/2014/main" id="{583D4F84-CDDE-D582-DA54-042565571951}"/>
              </a:ext>
            </a:extLst>
          </p:cNvPr>
          <p:cNvSpPr/>
          <p:nvPr/>
        </p:nvSpPr>
        <p:spPr>
          <a:xfrm>
            <a:off x="4922196" y="1224708"/>
            <a:ext cx="220493" cy="305777"/>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98D1490-D9BF-436C-6FC4-4426BCC3DD7B}"/>
              </a:ext>
            </a:extLst>
          </p:cNvPr>
          <p:cNvSpPr txBox="1"/>
          <p:nvPr/>
        </p:nvSpPr>
        <p:spPr>
          <a:xfrm>
            <a:off x="4977320" y="3714671"/>
            <a:ext cx="2175753" cy="369332"/>
          </a:xfrm>
          <a:prstGeom prst="rect">
            <a:avLst/>
          </a:prstGeom>
          <a:noFill/>
        </p:spPr>
        <p:txBody>
          <a:bodyPr wrap="square">
            <a:spAutoFit/>
          </a:bodyPr>
          <a:lstStyle/>
          <a:p>
            <a:r>
              <a:rPr lang="en-GB" dirty="0">
                <a:latin typeface="Cambria Math" panose="02040503050406030204" pitchFamily="18" charset="0"/>
              </a:rPr>
              <a:t>= 0 for minimum</a:t>
            </a:r>
            <a:endParaRPr lang="en-GB" dirty="0"/>
          </a:p>
        </p:txBody>
      </p:sp>
    </p:spTree>
    <p:extLst>
      <p:ext uri="{BB962C8B-B14F-4D97-AF65-F5344CB8AC3E}">
        <p14:creationId xmlns:p14="http://schemas.microsoft.com/office/powerpoint/2010/main" val="420671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D961F8A0-8455-3F93-98EC-A3C3F521FC94}"/>
                  </a:ext>
                </a:extLst>
              </p:cNvPr>
              <p:cNvSpPr>
                <a:spLocks noGrp="1"/>
              </p:cNvSpPr>
              <p:nvPr>
                <p:ph type="title"/>
              </p:nvPr>
            </p:nvSpPr>
            <p:spPr/>
            <p:txBody>
              <a:bodyPr/>
              <a:lstStyle/>
              <a:p>
                <a:r>
                  <a:rPr lang="en-GB" dirty="0"/>
                  <a:t>Solving for </a:t>
                </a:r>
                <a14:m>
                  <m:oMath xmlns:m="http://schemas.openxmlformats.org/officeDocument/2006/math">
                    <m:acc>
                      <m:accPr>
                        <m:chr m:val="̂"/>
                        <m:ctrlPr>
                          <a:rPr lang="en-GB" i="1" smtClean="0">
                            <a:latin typeface="Cambria Math" panose="02040503050406030204" pitchFamily="18" charset="0"/>
                          </a:rPr>
                        </m:ctrlPr>
                      </m:accPr>
                      <m:e>
                        <m:r>
                          <a:rPr lang="en-GB" i="1">
                            <a:latin typeface="Cambria Math" panose="02040503050406030204" pitchFamily="18" charset="0"/>
                            <a:ea typeface="Cambria Math" panose="02040503050406030204" pitchFamily="18" charset="0"/>
                          </a:rPr>
                          <m:t>𝛽</m:t>
                        </m:r>
                      </m:e>
                    </m:acc>
                  </m:oMath>
                </a14:m>
                <a:r>
                  <a:rPr lang="en-GB" dirty="0"/>
                  <a:t> </a:t>
                </a:r>
              </a:p>
            </p:txBody>
          </p:sp>
        </mc:Choice>
        <mc:Fallback xmlns="">
          <p:sp>
            <p:nvSpPr>
              <p:cNvPr id="5" name="Title 4">
                <a:extLst>
                  <a:ext uri="{FF2B5EF4-FFF2-40B4-BE49-F238E27FC236}">
                    <a16:creationId xmlns:a16="http://schemas.microsoft.com/office/drawing/2014/main" id="{D961F8A0-8455-3F93-98EC-A3C3F521FC94}"/>
                  </a:ext>
                </a:extLst>
              </p:cNvPr>
              <p:cNvSpPr>
                <a:spLocks noGrp="1" noRot="1" noChangeAspect="1" noMove="1" noResize="1" noEditPoints="1" noAdjustHandles="1" noChangeArrowheads="1" noChangeShapeType="1" noTextEdit="1"/>
              </p:cNvSpPr>
              <p:nvPr>
                <p:ph type="title"/>
              </p:nvPr>
            </p:nvSpPr>
            <p:spPr>
              <a:blipFill>
                <a:blip r:embed="rId2"/>
                <a:stretch>
                  <a:fillRect l="-2392" t="-8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3BF5376-4F5F-8EDF-56AF-742E8AF77051}"/>
                  </a:ext>
                </a:extLst>
              </p:cNvPr>
              <p:cNvSpPr>
                <a:spLocks noGrp="1"/>
              </p:cNvSpPr>
              <p:nvPr>
                <p:ph sz="quarter" idx="11"/>
              </p:nvPr>
            </p:nvSpPr>
            <p:spPr>
              <a:xfrm>
                <a:off x="621553" y="1224708"/>
                <a:ext cx="7902388" cy="2914650"/>
              </a:xfrm>
            </p:spPr>
            <p: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𝑋</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𝛽</m:t>
                          </m:r>
                        </m:e>
                      </m:acc>
                    </m:oMath>
                  </m:oMathPara>
                </a14:m>
                <a:endParaRPr lang="en-GB" dirty="0"/>
              </a:p>
              <a:p>
                <a:pPr algn="ctr"/>
                <a:endParaRPr lang="en-GB" dirty="0"/>
              </a:p>
              <a:p>
                <a:pPr algn="ct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𝑇</m:t>
                          </m:r>
                        </m:sup>
                      </m:sSup>
                      <m:r>
                        <a:rPr lang="en-GB" i="1" smtClean="0">
                          <a:latin typeface="Cambria Math" panose="02040503050406030204" pitchFamily="18" charset="0"/>
                        </a:rPr>
                        <m:t>𝑌</m:t>
                      </m:r>
                      <m:r>
                        <a:rPr lang="en-GB" b="0" i="1" smtClean="0">
                          <a:latin typeface="Cambria Math" panose="02040503050406030204" pitchFamily="18" charset="0"/>
                        </a:rPr>
                        <m:t>=</m:t>
                      </m:r>
                      <m:sSup>
                        <m:sSupPr>
                          <m:ctrlPr>
                            <a:rPr lang="en-GB" i="1" smtClean="0">
                              <a:latin typeface="Cambria Math" panose="02040503050406030204" pitchFamily="18" charset="0"/>
                            </a:rPr>
                          </m:ctrlPr>
                        </m:sSupPr>
                        <m:e>
                          <m:r>
                            <a:rPr lang="en-GB" b="0" i="1" smtClean="0">
                              <a:latin typeface="Cambria Math" panose="02040503050406030204" pitchFamily="18" charset="0"/>
                            </a:rPr>
                            <m:t>𝑋</m:t>
                          </m:r>
                        </m:e>
                        <m:sup>
                          <m:r>
                            <a:rPr lang="en-GB" b="0" i="1" smtClean="0">
                              <a:latin typeface="Cambria Math" panose="02040503050406030204" pitchFamily="18" charset="0"/>
                            </a:rPr>
                            <m:t>𝑇</m:t>
                          </m:r>
                        </m:sup>
                      </m:sSup>
                      <m:r>
                        <a:rPr lang="en-GB" b="0" i="1" smtClean="0">
                          <a:latin typeface="Cambria Math" panose="02040503050406030204" pitchFamily="18" charset="0"/>
                        </a:rPr>
                        <m:t>𝑋</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𝛽</m:t>
                          </m:r>
                        </m:e>
                      </m:acc>
                    </m:oMath>
                  </m:oMathPara>
                </a14:m>
                <a:endParaRPr lang="en-GB" dirty="0"/>
              </a:p>
              <a:p>
                <a:pPr algn="ctr"/>
                <a:endParaRPr lang="en-GB" dirty="0"/>
              </a:p>
              <a:p>
                <a:pPr algn="ctr"/>
                <a14:m>
                  <m:oMathPara xmlns:m="http://schemas.openxmlformats.org/officeDocument/2006/math">
                    <m:oMathParaPr>
                      <m:jc m:val="centerGroup"/>
                    </m:oMathParaPr>
                    <m:oMath xmlns:m="http://schemas.openxmlformats.org/officeDocument/2006/math">
                      <m:sSup>
                        <m:sSupPr>
                          <m:ctrlPr>
                            <a:rPr lang="en-GB" i="1">
                              <a:latin typeface="Cambria Math" panose="02040503050406030204" pitchFamily="18" charset="0"/>
                            </a:rPr>
                          </m:ctrlPr>
                        </m:sSupPr>
                        <m:e>
                          <m:sSup>
                            <m:sSupPr>
                              <m:ctrlPr>
                                <a:rPr lang="en-GB" i="1">
                                  <a:latin typeface="Cambria Math" panose="02040503050406030204" pitchFamily="18" charset="0"/>
                                </a:rPr>
                              </m:ctrlPr>
                            </m:sSupPr>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i="1">
                                  <a:latin typeface="Cambria Math" panose="02040503050406030204" pitchFamily="18" charset="0"/>
                                </a:rPr>
                                <m:t>)</m:t>
                              </m:r>
                            </m:e>
                            <m:sup>
                              <m:r>
                                <a:rPr lang="en-GB" i="1">
                                  <a:latin typeface="Cambria Math" panose="02040503050406030204" pitchFamily="18" charset="0"/>
                                </a:rPr>
                                <m:t>−1</m:t>
                              </m:r>
                            </m:sup>
                          </m:sSup>
                          <m:r>
                            <a:rPr lang="en-GB" i="1">
                              <a:latin typeface="Cambria Math" panose="02040503050406030204" pitchFamily="18" charset="0"/>
                            </a:rPr>
                            <m:t>𝑋</m:t>
                          </m:r>
                        </m:e>
                        <m:sup>
                          <m:r>
                            <a:rPr lang="en-GB" i="1">
                              <a:latin typeface="Cambria Math" panose="02040503050406030204" pitchFamily="18" charset="0"/>
                            </a:rPr>
                            <m:t>𝑇</m:t>
                          </m:r>
                        </m:sup>
                      </m:sSup>
                      <m:r>
                        <a:rPr lang="en-GB" b="0" i="1" smtClean="0">
                          <a:latin typeface="Cambria Math" panose="02040503050406030204" pitchFamily="18" charset="0"/>
                        </a:rPr>
                        <m:t>𝑌</m:t>
                      </m:r>
                      <m:r>
                        <a:rPr lang="en-GB" i="1">
                          <a:latin typeface="Cambria Math" panose="02040503050406030204" pitchFamily="18" charset="0"/>
                        </a:rPr>
                        <m:t>=</m:t>
                      </m:r>
                      <m:sSup>
                        <m:sSupPr>
                          <m:ctrlPr>
                            <a:rPr lang="en-GB" i="1" smtClean="0">
                              <a:latin typeface="Cambria Math" panose="02040503050406030204" pitchFamily="18" charset="0"/>
                            </a:rPr>
                          </m:ctrlPr>
                        </m:sSupPr>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i="1">
                              <a:latin typeface="Cambria Math" panose="02040503050406030204" pitchFamily="18" charset="0"/>
                            </a:rPr>
                            <m:t>)</m:t>
                          </m:r>
                        </m:e>
                        <m:sup>
                          <m:r>
                            <a:rPr lang="en-GB" b="0" i="1" smtClean="0">
                              <a:latin typeface="Cambria Math" panose="02040503050406030204" pitchFamily="18" charset="0"/>
                            </a:rPr>
                            <m:t>−1</m:t>
                          </m:r>
                        </m:sup>
                      </m:sSup>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acc>
                        <m:accPr>
                          <m:chr m:val="̂"/>
                          <m:ctrlPr>
                            <a:rPr lang="en-GB" i="1">
                              <a:latin typeface="Cambria Math" panose="02040503050406030204" pitchFamily="18" charset="0"/>
                            </a:rPr>
                          </m:ctrlPr>
                        </m:accPr>
                        <m:e>
                          <m:r>
                            <a:rPr lang="en-GB" i="1">
                              <a:latin typeface="Cambria Math" panose="02040503050406030204" pitchFamily="18" charset="0"/>
                              <a:ea typeface="Cambria Math" panose="02040503050406030204" pitchFamily="18" charset="0"/>
                            </a:rPr>
                            <m:t>𝛽</m:t>
                          </m:r>
                        </m:e>
                      </m:acc>
                    </m:oMath>
                  </m:oMathPara>
                </a14:m>
                <a:endParaRPr lang="en-GB" dirty="0"/>
              </a:p>
              <a:p>
                <a:pPr algn="ctr"/>
                <a:endParaRPr lang="en-GB" dirty="0"/>
              </a:p>
              <a:p>
                <a:pPr algn="ct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ea typeface="Cambria Math" panose="02040503050406030204" pitchFamily="18" charset="0"/>
                            </a:rPr>
                            <m:t>𝛽</m:t>
                          </m:r>
                        </m:e>
                      </m:acc>
                      <m:r>
                        <a:rPr lang="en-GB" b="0"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rPr>
                          </m:ctrlPr>
                        </m:sSupPr>
                        <m:e>
                          <m:sSup>
                            <m:sSupPr>
                              <m:ctrlPr>
                                <a:rPr lang="en-GB" i="1">
                                  <a:latin typeface="Cambria Math" panose="02040503050406030204" pitchFamily="18" charset="0"/>
                                </a:rPr>
                              </m:ctrlPr>
                            </m:sSupPr>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i="1">
                                  <a:latin typeface="Cambria Math" panose="02040503050406030204" pitchFamily="18" charset="0"/>
                                </a:rPr>
                                <m:t>)</m:t>
                              </m:r>
                            </m:e>
                            <m:sup>
                              <m:r>
                                <a:rPr lang="en-GB" i="1">
                                  <a:latin typeface="Cambria Math" panose="02040503050406030204" pitchFamily="18" charset="0"/>
                                </a:rPr>
                                <m:t>−1</m:t>
                              </m:r>
                            </m:sup>
                          </m:sSup>
                          <m:r>
                            <a:rPr lang="en-GB" i="1">
                              <a:latin typeface="Cambria Math" panose="02040503050406030204" pitchFamily="18" charset="0"/>
                            </a:rPr>
                            <m:t>𝑋</m:t>
                          </m:r>
                        </m:e>
                        <m:sup>
                          <m:r>
                            <a:rPr lang="en-GB" i="1">
                              <a:latin typeface="Cambria Math" panose="02040503050406030204" pitchFamily="18" charset="0"/>
                            </a:rPr>
                            <m:t>𝑇</m:t>
                          </m:r>
                        </m:sup>
                      </m:sSup>
                      <m:r>
                        <a:rPr lang="en-GB" b="0" i="1" smtClean="0">
                          <a:latin typeface="Cambria Math" panose="02040503050406030204" pitchFamily="18" charset="0"/>
                        </a:rPr>
                        <m:t>𝑌</m:t>
                      </m:r>
                    </m:oMath>
                  </m:oMathPara>
                </a14:m>
                <a:endParaRPr lang="en-GB" dirty="0"/>
              </a:p>
              <a:p>
                <a:endParaRPr lang="en-GB" dirty="0"/>
              </a:p>
            </p:txBody>
          </p:sp>
        </mc:Choice>
        <mc:Fallback xmlns="">
          <p:sp>
            <p:nvSpPr>
              <p:cNvPr id="6" name="Content Placeholder 5">
                <a:extLst>
                  <a:ext uri="{FF2B5EF4-FFF2-40B4-BE49-F238E27FC236}">
                    <a16:creationId xmlns:a16="http://schemas.microsoft.com/office/drawing/2014/main" id="{E3BF5376-4F5F-8EDF-56AF-742E8AF77051}"/>
                  </a:ext>
                </a:extLst>
              </p:cNvPr>
              <p:cNvSpPr>
                <a:spLocks noGrp="1" noRot="1" noChangeAspect="1" noMove="1" noResize="1" noEditPoints="1" noAdjustHandles="1" noChangeArrowheads="1" noChangeShapeType="1" noTextEdit="1"/>
              </p:cNvSpPr>
              <p:nvPr>
                <p:ph sz="quarter" idx="11"/>
              </p:nvPr>
            </p:nvSpPr>
            <p:spPr>
              <a:xfrm>
                <a:off x="621553" y="1224708"/>
                <a:ext cx="7902388" cy="2914650"/>
              </a:xfrm>
              <a:blipFill>
                <a:blip r:embed="rId3"/>
                <a:stretch>
                  <a:fillRect t="-25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9DFC5-ADFA-9D26-7D5E-ADEB7EE8E6F7}"/>
                  </a:ext>
                </a:extLst>
              </p:cNvPr>
              <p:cNvSpPr txBox="1"/>
              <p:nvPr/>
            </p:nvSpPr>
            <p:spPr>
              <a:xfrm>
                <a:off x="6347791" y="2220368"/>
                <a:ext cx="2418522" cy="923330"/>
              </a:xfrm>
              <a:prstGeom prst="rect">
                <a:avLst/>
              </a:prstGeom>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oMath>
                  </m:oMathPara>
                </a14:m>
                <a:endParaRPr lang="en-GB" dirty="0"/>
              </a:p>
              <a:p>
                <a:pPr algn="ct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𝐴</m:t>
                          </m:r>
                        </m:e>
                        <m:sup>
                          <m:r>
                            <a:rPr lang="en-GB" b="0" i="1" smtClean="0">
                              <a:latin typeface="Cambria Math" panose="02040503050406030204" pitchFamily="18" charset="0"/>
                            </a:rPr>
                            <m:t>−1</m:t>
                          </m:r>
                        </m:sup>
                      </m:sSup>
                      <m:r>
                        <a:rPr lang="en-GB" b="0" i="1" smtClean="0">
                          <a:latin typeface="Cambria Math" panose="02040503050406030204" pitchFamily="18" charset="0"/>
                        </a:rPr>
                        <m:t>=</m:t>
                      </m:r>
                      <m:sSup>
                        <m:sSupPr>
                          <m:ctrlPr>
                            <a:rPr lang="en-GB" i="1" smtClean="0">
                              <a:latin typeface="Cambria Math" panose="02040503050406030204" pitchFamily="18" charset="0"/>
                            </a:rPr>
                          </m:ctrlPr>
                        </m:sSupPr>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i="1">
                              <a:latin typeface="Cambria Math" panose="02040503050406030204" pitchFamily="18" charset="0"/>
                            </a:rPr>
                            <m:t>)</m:t>
                          </m:r>
                        </m:e>
                        <m:sup>
                          <m:r>
                            <a:rPr lang="en-GB" b="0" i="1" smtClean="0">
                              <a:latin typeface="Cambria Math" panose="02040503050406030204" pitchFamily="18" charset="0"/>
                            </a:rPr>
                            <m:t>−1</m:t>
                          </m:r>
                        </m:sup>
                      </m:sSup>
                    </m:oMath>
                  </m:oMathPara>
                </a14:m>
                <a:endParaRPr lang="en-GB" dirty="0"/>
              </a:p>
              <a:p>
                <a:pPr algn="ctr"/>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i="1">
                            <a:latin typeface="Cambria Math" panose="02040503050406030204" pitchFamily="18" charset="0"/>
                          </a:rPr>
                          <m:t>)</m:t>
                        </m:r>
                      </m:e>
                      <m:sup>
                        <m:r>
                          <a:rPr lang="en-GB" b="0" i="1" smtClean="0">
                            <a:latin typeface="Cambria Math" panose="02040503050406030204" pitchFamily="18" charset="0"/>
                          </a:rPr>
                          <m:t>−1</m:t>
                        </m:r>
                      </m:sup>
                    </m:sSup>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𝑇</m:t>
                        </m:r>
                      </m:sup>
                    </m:sSup>
                    <m:r>
                      <a:rPr lang="en-GB" i="1">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𝕀</m:t>
                    </m:r>
                  </m:oMath>
                </a14:m>
                <a:endParaRPr lang="en-GB" dirty="0"/>
              </a:p>
            </p:txBody>
          </p:sp>
        </mc:Choice>
        <mc:Fallback xmlns="">
          <p:sp>
            <p:nvSpPr>
              <p:cNvPr id="9" name="TextBox 8">
                <a:extLst>
                  <a:ext uri="{FF2B5EF4-FFF2-40B4-BE49-F238E27FC236}">
                    <a16:creationId xmlns:a16="http://schemas.microsoft.com/office/drawing/2014/main" id="{1109DFC5-ADFA-9D26-7D5E-ADEB7EE8E6F7}"/>
                  </a:ext>
                </a:extLst>
              </p:cNvPr>
              <p:cNvSpPr txBox="1">
                <a:spLocks noRot="1" noChangeAspect="1" noMove="1" noResize="1" noEditPoints="1" noAdjustHandles="1" noChangeArrowheads="1" noChangeShapeType="1" noTextEdit="1"/>
              </p:cNvSpPr>
              <p:nvPr/>
            </p:nvSpPr>
            <p:spPr>
              <a:xfrm>
                <a:off x="6347791" y="2220368"/>
                <a:ext cx="2418522" cy="923330"/>
              </a:xfrm>
              <a:prstGeom prst="rect">
                <a:avLst/>
              </a:prstGeom>
              <a:blipFill>
                <a:blip r:embed="rId4"/>
                <a:stretch>
                  <a:fillRect b="-2532"/>
                </a:stretch>
              </a:blipFill>
              <a:ln w="38100">
                <a:solidFill>
                  <a:schemeClr val="tx2">
                    <a:lumMod val="60000"/>
                    <a:lumOff val="4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F4ECA-0008-9762-6B9D-51BD739737C2}"/>
                  </a:ext>
                </a:extLst>
              </p:cNvPr>
              <p:cNvSpPr txBox="1"/>
              <p:nvPr/>
            </p:nvSpPr>
            <p:spPr>
              <a:xfrm>
                <a:off x="5950225" y="542477"/>
                <a:ext cx="2418522" cy="661335"/>
              </a:xfrm>
              <a:prstGeom prst="rect">
                <a:avLst/>
              </a:prstGeom>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dirty="0"/>
                  <a:t>Why don’t we just say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−1</m:t>
                        </m:r>
                      </m:sup>
                    </m:sSup>
                    <m:r>
                      <a:rPr lang="en-GB" i="1">
                        <a:latin typeface="Cambria Math" panose="02040503050406030204" pitchFamily="18" charset="0"/>
                      </a:rPr>
                      <m:t>𝑌</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𝑋</m:t>
                        </m:r>
                      </m:e>
                      <m:sup>
                        <m:r>
                          <a:rPr lang="en-GB" i="1">
                            <a:latin typeface="Cambria Math" panose="02040503050406030204" pitchFamily="18" charset="0"/>
                          </a:rPr>
                          <m:t>−1</m:t>
                        </m:r>
                      </m:sup>
                    </m:sSup>
                    <m:r>
                      <a:rPr lang="en-GB" i="1">
                        <a:latin typeface="Cambria Math" panose="02040503050406030204" pitchFamily="18" charset="0"/>
                      </a:rPr>
                      <m:t>𝑋</m:t>
                    </m:r>
                    <m:acc>
                      <m:accPr>
                        <m:chr m:val="̂"/>
                        <m:ctrlPr>
                          <a:rPr lang="en-GB" i="1">
                            <a:latin typeface="Cambria Math" panose="02040503050406030204" pitchFamily="18" charset="0"/>
                          </a:rPr>
                        </m:ctrlPr>
                      </m:accPr>
                      <m:e>
                        <m:r>
                          <a:rPr lang="en-GB" i="1">
                            <a:latin typeface="Cambria Math" panose="02040503050406030204" pitchFamily="18" charset="0"/>
                            <a:ea typeface="Cambria Math" panose="02040503050406030204" pitchFamily="18" charset="0"/>
                          </a:rPr>
                          <m:t>𝛽</m:t>
                        </m:r>
                      </m:e>
                    </m:acc>
                  </m:oMath>
                </a14:m>
                <a:r>
                  <a:rPr lang="en-GB" dirty="0"/>
                  <a:t> ?</a:t>
                </a:r>
              </a:p>
            </p:txBody>
          </p:sp>
        </mc:Choice>
        <mc:Fallback xmlns="">
          <p:sp>
            <p:nvSpPr>
              <p:cNvPr id="10" name="TextBox 9">
                <a:extLst>
                  <a:ext uri="{FF2B5EF4-FFF2-40B4-BE49-F238E27FC236}">
                    <a16:creationId xmlns:a16="http://schemas.microsoft.com/office/drawing/2014/main" id="{1F7F4ECA-0008-9762-6B9D-51BD739737C2}"/>
                  </a:ext>
                </a:extLst>
              </p:cNvPr>
              <p:cNvSpPr txBox="1">
                <a:spLocks noRot="1" noChangeAspect="1" noMove="1" noResize="1" noEditPoints="1" noAdjustHandles="1" noChangeArrowheads="1" noChangeShapeType="1" noTextEdit="1"/>
              </p:cNvSpPr>
              <p:nvPr/>
            </p:nvSpPr>
            <p:spPr>
              <a:xfrm>
                <a:off x="5950225" y="542477"/>
                <a:ext cx="2418522" cy="661335"/>
              </a:xfrm>
              <a:prstGeom prst="rect">
                <a:avLst/>
              </a:prstGeom>
              <a:blipFill>
                <a:blip r:embed="rId5"/>
                <a:stretch>
                  <a:fillRect t="-2632" b="-11404"/>
                </a:stretch>
              </a:blipFill>
              <a:ln w="38100">
                <a:solidFill>
                  <a:schemeClr val="tx2">
                    <a:lumMod val="60000"/>
                    <a:lumOff val="40000"/>
                  </a:schemeClr>
                </a:solidFill>
              </a:ln>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C6FCA505-1A48-5BD1-E38E-69598B5A8855}"/>
              </a:ext>
            </a:extLst>
          </p:cNvPr>
          <p:cNvCxnSpPr>
            <a:stCxn id="10" idx="1"/>
          </p:cNvCxnSpPr>
          <p:nvPr/>
        </p:nvCxnSpPr>
        <p:spPr>
          <a:xfrm flipH="1">
            <a:off x="4479235" y="873145"/>
            <a:ext cx="1470990" cy="1074925"/>
          </a:xfrm>
          <a:prstGeom prst="straightConnector1">
            <a:avLst/>
          </a:prstGeom>
          <a:ln w="38100">
            <a:solidFill>
              <a:schemeClr val="tx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143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30" y="1164650"/>
            <a:ext cx="5113444" cy="1729103"/>
          </a:xfrm>
        </p:spPr>
        <p:txBody>
          <a:bodyPr/>
          <a:lstStyle/>
          <a:p>
            <a:r>
              <a:rPr lang="en-US" dirty="0"/>
              <a:t>Summary</a:t>
            </a:r>
          </a:p>
        </p:txBody>
      </p:sp>
      <p:sp>
        <p:nvSpPr>
          <p:cNvPr id="3" name="Subtitle 2"/>
          <p:cNvSpPr>
            <a:spLocks noGrp="1"/>
          </p:cNvSpPr>
          <p:nvPr>
            <p:ph type="subTitle" idx="1"/>
          </p:nvPr>
        </p:nvSpPr>
        <p:spPr>
          <a:xfrm>
            <a:off x="518730" y="1638765"/>
            <a:ext cx="4512620" cy="1314450"/>
          </a:xfrm>
        </p:spPr>
        <p:txBody>
          <a:bodyPr/>
          <a:lstStyle/>
          <a:p>
            <a:endParaRPr lang="en-US" sz="1000" b="1"/>
          </a:p>
          <a:p>
            <a:endParaRPr lang="en-US"/>
          </a:p>
        </p:txBody>
      </p:sp>
    </p:spTree>
    <p:extLst>
      <p:ext uri="{BB962C8B-B14F-4D97-AF65-F5344CB8AC3E}">
        <p14:creationId xmlns:p14="http://schemas.microsoft.com/office/powerpoint/2010/main" val="270769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sz="quarter" idx="12"/>
          </p:nvPr>
        </p:nvSpPr>
        <p:spPr>
          <a:xfrm>
            <a:off x="621552" y="1224708"/>
            <a:ext cx="7803491" cy="2914650"/>
          </a:xfrm>
        </p:spPr>
        <p:txBody>
          <a:bodyPr/>
          <a:lstStyle/>
          <a:p>
            <a:pPr marL="285750" indent="-285750">
              <a:buFont typeface="Arial" panose="020B0604020202020204" pitchFamily="34" charset="0"/>
              <a:buChar char="•"/>
            </a:pPr>
            <a:r>
              <a:rPr lang="en-GB" dirty="0"/>
              <a:t>Different ways </a:t>
            </a:r>
            <a:r>
              <a:rPr lang="en-GB" i="1" dirty="0"/>
              <a:t>reality</a:t>
            </a:r>
            <a:r>
              <a:rPr lang="en-GB" dirty="0"/>
              <a:t> can be represented </a:t>
            </a:r>
          </a:p>
          <a:p>
            <a:pPr marL="573750" lvl="1" indent="-285750">
              <a:buFont typeface="Arial" panose="020B0604020202020204" pitchFamily="34" charset="0"/>
              <a:buChar char="•"/>
            </a:pPr>
            <a:r>
              <a:rPr lang="en-GB" dirty="0"/>
              <a:t>How are data stored? How are they interpreted? </a:t>
            </a:r>
          </a:p>
          <a:p>
            <a:pPr marL="573750" lvl="1" indent="-285750">
              <a:buFont typeface="Arial" panose="020B0604020202020204" pitchFamily="34" charset="0"/>
              <a:buChar char="•"/>
            </a:pPr>
            <a:r>
              <a:rPr lang="en-GB" dirty="0"/>
              <a:t>How are computer models structured or designed? </a:t>
            </a:r>
          </a:p>
          <a:p>
            <a:pPr marL="285750" indent="-285750">
              <a:buFont typeface="Arial" panose="020B0604020202020204" pitchFamily="34" charset="0"/>
              <a:buChar char="•"/>
            </a:pPr>
            <a:r>
              <a:rPr lang="en-GB" dirty="0"/>
              <a:t>How can things go wrong? </a:t>
            </a:r>
          </a:p>
          <a:p>
            <a:pPr marL="285750" indent="-285750">
              <a:buFont typeface="Arial" panose="020B0604020202020204" pitchFamily="34" charset="0"/>
              <a:buChar char="•"/>
            </a:pPr>
            <a:r>
              <a:rPr lang="en-GB" dirty="0"/>
              <a:t>Definitions of several important sets of paired concepts</a:t>
            </a:r>
          </a:p>
          <a:p>
            <a:pPr marL="285750" indent="-285750">
              <a:buFont typeface="Arial" panose="020B0604020202020204" pitchFamily="34" charset="0"/>
              <a:buChar char="•"/>
            </a:pPr>
            <a:r>
              <a:rPr lang="en-GB" dirty="0"/>
              <a:t>Explaining the underlying process behind multilinear regression using only concepts covered in IMDS and ISDS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091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Comments</a:t>
            </a:r>
          </a:p>
        </p:txBody>
      </p:sp>
      <p:sp>
        <p:nvSpPr>
          <p:cNvPr id="3" name="Content Placeholder 2"/>
          <p:cNvSpPr>
            <a:spLocks noGrp="1"/>
          </p:cNvSpPr>
          <p:nvPr>
            <p:ph sz="quarter" idx="12"/>
          </p:nvPr>
        </p:nvSpPr>
        <p:spPr>
          <a:xfrm>
            <a:off x="621552" y="1224708"/>
            <a:ext cx="7803491" cy="2914650"/>
          </a:xfrm>
        </p:spPr>
        <p:txBody>
          <a:bodyPr/>
          <a:lstStyle/>
          <a:p>
            <a:pPr marL="285750" indent="-285750">
              <a:buFont typeface="Arial" panose="020B0604020202020204" pitchFamily="34" charset="0"/>
              <a:buChar char="•"/>
            </a:pPr>
            <a:r>
              <a:rPr lang="en-GB" dirty="0"/>
              <a:t>Computers will always be better than us at calculations </a:t>
            </a:r>
          </a:p>
          <a:p>
            <a:pPr marL="573750" lvl="1" indent="-285750">
              <a:buFont typeface="Arial" panose="020B0604020202020204" pitchFamily="34" charset="0"/>
              <a:buChar char="•"/>
            </a:pPr>
            <a:r>
              <a:rPr lang="en-GB" dirty="0"/>
              <a:t>We will include enough mathematics to represent what the computers are doing, but our priority will be ensuring you understand </a:t>
            </a:r>
            <a:r>
              <a:rPr lang="en-GB" i="1" dirty="0"/>
              <a:t>why</a:t>
            </a:r>
            <a:r>
              <a:rPr lang="en-GB" dirty="0"/>
              <a:t> they are doing things and </a:t>
            </a:r>
            <a:r>
              <a:rPr lang="en-GB" i="1" dirty="0"/>
              <a:t>what your role would be</a:t>
            </a:r>
            <a:r>
              <a:rPr lang="en-GB" dirty="0"/>
              <a:t> in a machine learning career </a:t>
            </a:r>
          </a:p>
          <a:p>
            <a:pPr marL="285750" indent="-285750">
              <a:buFont typeface="Arial" panose="020B0604020202020204" pitchFamily="34" charset="0"/>
              <a:buChar char="•"/>
            </a:pPr>
            <a:r>
              <a:rPr lang="en-GB" dirty="0"/>
              <a:t>Any types of Machine Learning you are especially interested in?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5034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My Lectures/</a:t>
            </a:r>
            <a:r>
              <a:rPr lang="en-US" dirty="0" err="1"/>
              <a:t>Practicals</a:t>
            </a:r>
            <a:endParaRPr lang="en-US" dirty="0"/>
          </a:p>
        </p:txBody>
      </p:sp>
      <p:sp>
        <p:nvSpPr>
          <p:cNvPr id="3" name="Content Placeholder 2"/>
          <p:cNvSpPr>
            <a:spLocks noGrp="1"/>
          </p:cNvSpPr>
          <p:nvPr>
            <p:ph sz="quarter" idx="12"/>
          </p:nvPr>
        </p:nvSpPr>
        <p:spPr>
          <a:xfrm>
            <a:off x="621552" y="1224708"/>
            <a:ext cx="7803491" cy="2914650"/>
          </a:xfrm>
        </p:spPr>
        <p:txBody>
          <a:bodyPr/>
          <a:lstStyle/>
          <a:p>
            <a:pPr marL="285750" indent="-285750">
              <a:buFont typeface="Arial" panose="020B0604020202020204" pitchFamily="34" charset="0"/>
              <a:buChar char="•"/>
            </a:pPr>
            <a:r>
              <a:rPr lang="en-GB" dirty="0"/>
              <a:t>I will ask lots of questions, and I would appreciate answers</a:t>
            </a:r>
          </a:p>
          <a:p>
            <a:pPr marL="573750" lvl="1" indent="-285750">
              <a:buFont typeface="Arial" panose="020B0604020202020204" pitchFamily="34" charset="0"/>
              <a:buChar char="•"/>
            </a:pPr>
            <a:r>
              <a:rPr lang="en-GB" dirty="0"/>
              <a:t>Wrong answers are acceptable! </a:t>
            </a:r>
          </a:p>
          <a:p>
            <a:pPr marL="573750" lvl="1" indent="-285750">
              <a:buFont typeface="Arial" panose="020B0604020202020204" pitchFamily="34" charset="0"/>
              <a:buChar char="•"/>
            </a:pPr>
            <a:r>
              <a:rPr lang="en-GB" dirty="0"/>
              <a:t>“I don’t know” is acceptable! </a:t>
            </a:r>
          </a:p>
          <a:p>
            <a:pPr marL="285750" indent="-285750">
              <a:buFont typeface="Arial" panose="020B0604020202020204" pitchFamily="34" charset="0"/>
              <a:buChar char="•"/>
            </a:pPr>
            <a:r>
              <a:rPr lang="en-GB" dirty="0"/>
              <a:t>Questions from the floor are permitted</a:t>
            </a:r>
          </a:p>
          <a:p>
            <a:pPr marL="573750" lvl="1" indent="-285750">
              <a:buFont typeface="Arial" panose="020B0604020202020204" pitchFamily="34" charset="0"/>
              <a:buChar char="•"/>
            </a:pPr>
            <a:r>
              <a:rPr lang="en-GB" dirty="0"/>
              <a:t>I would not go quite so far as to say encouraged, but </a:t>
            </a:r>
            <a:r>
              <a:rPr lang="en-GB" i="1" dirty="0"/>
              <a:t>if something is unclear</a:t>
            </a:r>
            <a:r>
              <a:rPr lang="en-GB" dirty="0"/>
              <a:t> you should let me know and I will try to find a better way to explain it, either in the next lecture or in an announcement on Blackboard Ultra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1433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730" y="1164650"/>
            <a:ext cx="5113444" cy="1729103"/>
          </a:xfrm>
        </p:spPr>
        <p:txBody>
          <a:bodyPr/>
          <a:lstStyle/>
          <a:p>
            <a:r>
              <a:rPr lang="en-US"/>
              <a:t>Dimensionality and Data</a:t>
            </a:r>
          </a:p>
        </p:txBody>
      </p:sp>
      <p:sp>
        <p:nvSpPr>
          <p:cNvPr id="3" name="Subtitle 2"/>
          <p:cNvSpPr>
            <a:spLocks noGrp="1"/>
          </p:cNvSpPr>
          <p:nvPr>
            <p:ph type="subTitle" idx="1"/>
          </p:nvPr>
        </p:nvSpPr>
        <p:spPr>
          <a:xfrm>
            <a:off x="518730" y="1638765"/>
            <a:ext cx="4512620" cy="1314450"/>
          </a:xfrm>
        </p:spPr>
        <p:txBody>
          <a:bodyPr/>
          <a:lstStyle/>
          <a:p>
            <a:endParaRPr lang="en-US" sz="1000" b="1"/>
          </a:p>
          <a:p>
            <a:endParaRPr lang="en-US"/>
          </a:p>
        </p:txBody>
      </p:sp>
    </p:spTree>
    <p:extLst>
      <p:ext uri="{BB962C8B-B14F-4D97-AF65-F5344CB8AC3E}">
        <p14:creationId xmlns:p14="http://schemas.microsoft.com/office/powerpoint/2010/main" val="248108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Data Science: Tidy Data Principles</a:t>
            </a:r>
            <a:endParaRPr lang="en-GB" b="1">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09" y="970241"/>
            <a:ext cx="8107537" cy="3329533"/>
          </a:xfrm>
          <a:prstGeom prst="rect">
            <a:avLst/>
          </a:prstGeom>
          <a:noFill/>
          <a:ln>
            <a:noFill/>
          </a:ln>
        </p:spPr>
        <p:txBody>
          <a:bodyPr lIns="0" tIns="0" rIns="0" bIns="0">
            <a:noAutofit/>
          </a:bodyPr>
          <a:lstStyle/>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Much of “data science” involves tables with rows and columns</a:t>
            </a:r>
          </a:p>
          <a:p>
            <a:pPr marL="700200" lvl="1"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hlinkClick r:id="rId3"/>
              </a:rPr>
              <a:t>See tidy data principles</a:t>
            </a:r>
            <a:endParaRPr lang="en-US" spc="-1">
              <a:solidFill>
                <a:srgbClr val="000000"/>
              </a:solidFill>
              <a:latin typeface="Arial" panose="020B0604020202020204" pitchFamily="34" charset="0"/>
              <a:cs typeface="Arial" panose="020B0604020202020204" pitchFamily="34" charset="0"/>
            </a:endParaRPr>
          </a:p>
          <a:p>
            <a:pPr marL="700200" lvl="1"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Rows are “observations”</a:t>
            </a:r>
          </a:p>
          <a:p>
            <a:pPr marL="700200" lvl="1"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Columns are “variables” </a:t>
            </a:r>
          </a:p>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In Machine Learning, </a:t>
            </a:r>
            <a:r>
              <a:rPr lang="en-US" b="1" spc="-1">
                <a:solidFill>
                  <a:srgbClr val="000000"/>
                </a:solidFill>
                <a:latin typeface="Arial" panose="020B0604020202020204" pitchFamily="34" charset="0"/>
                <a:cs typeface="Arial" panose="020B0604020202020204" pitchFamily="34" charset="0"/>
              </a:rPr>
              <a:t>every variable</a:t>
            </a:r>
            <a:r>
              <a:rPr lang="en-US" spc="-1">
                <a:solidFill>
                  <a:srgbClr val="000000"/>
                </a:solidFill>
                <a:latin typeface="Arial" panose="020B0604020202020204" pitchFamily="34" charset="0"/>
                <a:cs typeface="Arial" panose="020B0604020202020204" pitchFamily="34" charset="0"/>
              </a:rPr>
              <a:t> </a:t>
            </a:r>
            <a:r>
              <a:rPr lang="en-US" i="1" spc="-1">
                <a:solidFill>
                  <a:srgbClr val="000000"/>
                </a:solidFill>
                <a:latin typeface="Arial" panose="020B0604020202020204" pitchFamily="34" charset="0"/>
                <a:cs typeface="Arial" panose="020B0604020202020204" pitchFamily="34" charset="0"/>
              </a:rPr>
              <a:t>is kind of a spatial dimension </a:t>
            </a:r>
            <a:endParaRPr lang="en-US" spc="-1">
              <a:solidFill>
                <a:srgbClr val="000000"/>
              </a:solidFill>
              <a:latin typeface="Arial" panose="020B0604020202020204" pitchFamily="34" charset="0"/>
              <a:cs typeface="Arial" panose="020B0604020202020204" pitchFamily="34" charset="0"/>
            </a:endParaRPr>
          </a:p>
          <a:p>
            <a:pPr marL="700200" lvl="1"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Even binary variables can be thought of as a “space” consisting of two discrete points with no connecting space: X = 0 and X = 1</a:t>
            </a:r>
          </a:p>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We have seen vectors and matrices, and now we get to learn about </a:t>
            </a:r>
            <a:r>
              <a:rPr lang="en-US" b="1" spc="-1">
                <a:solidFill>
                  <a:srgbClr val="000000"/>
                </a:solidFill>
                <a:latin typeface="Arial" panose="020B0604020202020204" pitchFamily="34" charset="0"/>
                <a:cs typeface="Arial" panose="020B0604020202020204" pitchFamily="34" charset="0"/>
              </a:rPr>
              <a:t>tensors</a:t>
            </a:r>
            <a:r>
              <a:rPr lang="en-US" spc="-1">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6846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a:solidFill>
                  <a:srgbClr val="54145A"/>
                </a:solidFill>
                <a:latin typeface="Arial"/>
              </a:rPr>
              <a:t>What’s a Tensor? </a:t>
            </a:r>
            <a:endParaRPr lang="en-GB" b="1">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10" y="970241"/>
            <a:ext cx="8107537" cy="3329533"/>
          </a:xfrm>
          <a:prstGeom prst="rect">
            <a:avLst/>
          </a:prstGeom>
          <a:noFill/>
          <a:ln>
            <a:noFill/>
          </a:ln>
        </p:spPr>
        <p:txBody>
          <a:bodyPr lIns="0" tIns="0" rIns="0" bIns="0">
            <a:noAutofit/>
          </a:bodyPr>
          <a:lstStyle/>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Scalar: Zero-dimensional, point, single value</a:t>
            </a:r>
          </a:p>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Vector: One-dimensional, line, multiple (ordered) values </a:t>
            </a:r>
          </a:p>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Matrix: Two-dimensional, indexed grid of values</a:t>
            </a:r>
          </a:p>
          <a:p>
            <a:pPr marL="243000" indent="-182250">
              <a:spcBef>
                <a:spcPts val="797"/>
              </a:spcBef>
              <a:buClr>
                <a:srgbClr val="000000"/>
              </a:buClr>
              <a:buSzPct val="45000"/>
              <a:buFont typeface="Wingdings" charset="2"/>
              <a:buChar char=""/>
            </a:pPr>
            <a:r>
              <a:rPr lang="en-US" spc="-1">
                <a:solidFill>
                  <a:srgbClr val="000000"/>
                </a:solidFill>
                <a:latin typeface="Arial" panose="020B0604020202020204" pitchFamily="34" charset="0"/>
                <a:cs typeface="Arial" panose="020B0604020202020204" pitchFamily="34" charset="0"/>
              </a:rPr>
              <a:t>Tensor: n-dimensional, but for now let’s think about 3D </a:t>
            </a:r>
          </a:p>
        </p:txBody>
      </p:sp>
      <p:sp>
        <p:nvSpPr>
          <p:cNvPr id="3" name="Oval 2">
            <a:extLst>
              <a:ext uri="{FF2B5EF4-FFF2-40B4-BE49-F238E27FC236}">
                <a16:creationId xmlns:a16="http://schemas.microsoft.com/office/drawing/2014/main" id="{37218B76-E24A-AB74-8355-5D4C0D60C502}"/>
              </a:ext>
            </a:extLst>
          </p:cNvPr>
          <p:cNvSpPr/>
          <p:nvPr/>
        </p:nvSpPr>
        <p:spPr>
          <a:xfrm>
            <a:off x="7857066" y="999573"/>
            <a:ext cx="88053" cy="90000"/>
          </a:xfrm>
          <a:prstGeom prst="ellipse">
            <a:avLst/>
          </a:prstGeom>
          <a:solidFill>
            <a:srgbClr val="54145A"/>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5" name="Table 4">
            <a:extLst>
              <a:ext uri="{FF2B5EF4-FFF2-40B4-BE49-F238E27FC236}">
                <a16:creationId xmlns:a16="http://schemas.microsoft.com/office/drawing/2014/main" id="{5862580F-E49A-DA49-AE5D-18235D7F63C6}"/>
              </a:ext>
            </a:extLst>
          </p:cNvPr>
          <p:cNvGraphicFramePr>
            <a:graphicFrameLocks noGrp="1"/>
          </p:cNvGraphicFramePr>
          <p:nvPr/>
        </p:nvGraphicFramePr>
        <p:xfrm>
          <a:off x="7240693" y="1323658"/>
          <a:ext cx="1518350" cy="259080"/>
        </p:xfrm>
        <a:graphic>
          <a:graphicData uri="http://schemas.openxmlformats.org/drawingml/2006/table">
            <a:tbl>
              <a:tblPr firstRow="1" bandRow="1">
                <a:tableStyleId>{5C22544A-7EE6-4342-B048-85BDC9FD1C3A}</a:tableStyleId>
              </a:tblPr>
              <a:tblGrid>
                <a:gridCol w="214630">
                  <a:extLst>
                    <a:ext uri="{9D8B030D-6E8A-4147-A177-3AD203B41FA5}">
                      <a16:colId xmlns:a16="http://schemas.microsoft.com/office/drawing/2014/main" val="4203680495"/>
                    </a:ext>
                  </a:extLst>
                </a:gridCol>
                <a:gridCol w="216000">
                  <a:extLst>
                    <a:ext uri="{9D8B030D-6E8A-4147-A177-3AD203B41FA5}">
                      <a16:colId xmlns:a16="http://schemas.microsoft.com/office/drawing/2014/main" val="500252431"/>
                    </a:ext>
                  </a:extLst>
                </a:gridCol>
                <a:gridCol w="216000">
                  <a:extLst>
                    <a:ext uri="{9D8B030D-6E8A-4147-A177-3AD203B41FA5}">
                      <a16:colId xmlns:a16="http://schemas.microsoft.com/office/drawing/2014/main" val="751480263"/>
                    </a:ext>
                  </a:extLst>
                </a:gridCol>
                <a:gridCol w="216000">
                  <a:extLst>
                    <a:ext uri="{9D8B030D-6E8A-4147-A177-3AD203B41FA5}">
                      <a16:colId xmlns:a16="http://schemas.microsoft.com/office/drawing/2014/main" val="4235830035"/>
                    </a:ext>
                  </a:extLst>
                </a:gridCol>
                <a:gridCol w="216000">
                  <a:extLst>
                    <a:ext uri="{9D8B030D-6E8A-4147-A177-3AD203B41FA5}">
                      <a16:colId xmlns:a16="http://schemas.microsoft.com/office/drawing/2014/main" val="459203971"/>
                    </a:ext>
                  </a:extLst>
                </a:gridCol>
                <a:gridCol w="216000">
                  <a:extLst>
                    <a:ext uri="{9D8B030D-6E8A-4147-A177-3AD203B41FA5}">
                      <a16:colId xmlns:a16="http://schemas.microsoft.com/office/drawing/2014/main" val="2799965459"/>
                    </a:ext>
                  </a:extLst>
                </a:gridCol>
                <a:gridCol w="223720">
                  <a:extLst>
                    <a:ext uri="{9D8B030D-6E8A-4147-A177-3AD203B41FA5}">
                      <a16:colId xmlns:a16="http://schemas.microsoft.com/office/drawing/2014/main" val="2762448509"/>
                    </a:ext>
                  </a:extLst>
                </a:gridCol>
              </a:tblGrid>
              <a:tr h="216000">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tc>
                  <a:txBody>
                    <a:bodyPr/>
                    <a:lstStyle/>
                    <a:p>
                      <a:endParaRPr lang="en-GB" sz="1100">
                        <a:ln>
                          <a:solidFill>
                            <a:srgbClr val="54145A"/>
                          </a:solidFill>
                        </a:ln>
                        <a:solidFill>
                          <a:srgbClr val="54145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EE"/>
                    </a:solidFill>
                  </a:tcPr>
                </a:tc>
                <a:extLst>
                  <a:ext uri="{0D108BD9-81ED-4DB2-BD59-A6C34878D82A}">
                    <a16:rowId xmlns:a16="http://schemas.microsoft.com/office/drawing/2014/main" val="294383942"/>
                  </a:ext>
                </a:extLst>
              </a:tr>
            </a:tbl>
          </a:graphicData>
        </a:graphic>
      </p:graphicFrame>
      <p:graphicFrame>
        <p:nvGraphicFramePr>
          <p:cNvPr id="6" name="Table 5">
            <a:extLst>
              <a:ext uri="{FF2B5EF4-FFF2-40B4-BE49-F238E27FC236}">
                <a16:creationId xmlns:a16="http://schemas.microsoft.com/office/drawing/2014/main" id="{78BB5E0D-3A04-75CC-302A-AD656AEE6617}"/>
              </a:ext>
            </a:extLst>
          </p:cNvPr>
          <p:cNvGraphicFramePr>
            <a:graphicFrameLocks noGrp="1"/>
          </p:cNvGraphicFramePr>
          <p:nvPr/>
        </p:nvGraphicFramePr>
        <p:xfrm>
          <a:off x="7325092" y="1789659"/>
          <a:ext cx="1152000" cy="15240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468158290"/>
                    </a:ext>
                  </a:extLst>
                </a:gridCol>
                <a:gridCol w="288000">
                  <a:extLst>
                    <a:ext uri="{9D8B030D-6E8A-4147-A177-3AD203B41FA5}">
                      <a16:colId xmlns:a16="http://schemas.microsoft.com/office/drawing/2014/main" val="342691529"/>
                    </a:ext>
                  </a:extLst>
                </a:gridCol>
                <a:gridCol w="288000">
                  <a:extLst>
                    <a:ext uri="{9D8B030D-6E8A-4147-A177-3AD203B41FA5}">
                      <a16:colId xmlns:a16="http://schemas.microsoft.com/office/drawing/2014/main" val="258260689"/>
                    </a:ext>
                  </a:extLst>
                </a:gridCol>
                <a:gridCol w="288000">
                  <a:extLst>
                    <a:ext uri="{9D8B030D-6E8A-4147-A177-3AD203B41FA5}">
                      <a16:colId xmlns:a16="http://schemas.microsoft.com/office/drawing/2014/main" val="3961003177"/>
                    </a:ext>
                  </a:extLst>
                </a:gridCol>
              </a:tblGrid>
              <a:tr h="259200">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extLst>
                  <a:ext uri="{0D108BD9-81ED-4DB2-BD59-A6C34878D82A}">
                    <a16:rowId xmlns:a16="http://schemas.microsoft.com/office/drawing/2014/main" val="2204928527"/>
                  </a:ext>
                </a:extLst>
              </a:tr>
              <a:tr h="259200">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extLst>
                  <a:ext uri="{0D108BD9-81ED-4DB2-BD59-A6C34878D82A}">
                    <a16:rowId xmlns:a16="http://schemas.microsoft.com/office/drawing/2014/main" val="3187472598"/>
                  </a:ext>
                </a:extLst>
              </a:tr>
              <a:tr h="259200">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extLst>
                  <a:ext uri="{0D108BD9-81ED-4DB2-BD59-A6C34878D82A}">
                    <a16:rowId xmlns:a16="http://schemas.microsoft.com/office/drawing/2014/main" val="2055449404"/>
                  </a:ext>
                </a:extLst>
              </a:tr>
              <a:tr h="259200">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extLst>
                  <a:ext uri="{0D108BD9-81ED-4DB2-BD59-A6C34878D82A}">
                    <a16:rowId xmlns:a16="http://schemas.microsoft.com/office/drawing/2014/main" val="2336441153"/>
                  </a:ext>
                </a:extLst>
              </a:tr>
              <a:tr h="259200">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tc>
                  <a:txBody>
                    <a:bodyPr/>
                    <a:lstStyle/>
                    <a:p>
                      <a:endParaRPr lang="en-GB" sz="1400"/>
                    </a:p>
                  </a:txBody>
                  <a:tcPr>
                    <a:lnL w="12700" cap="flat" cmpd="sng" algn="ctr">
                      <a:solidFill>
                        <a:srgbClr val="54145A"/>
                      </a:solidFill>
                      <a:prstDash val="solid"/>
                      <a:round/>
                      <a:headEnd type="none" w="med" len="med"/>
                      <a:tailEnd type="none" w="med" len="med"/>
                    </a:lnL>
                    <a:lnR w="12700" cap="flat" cmpd="sng" algn="ctr">
                      <a:solidFill>
                        <a:srgbClr val="54145A"/>
                      </a:solidFill>
                      <a:prstDash val="solid"/>
                      <a:round/>
                      <a:headEnd type="none" w="med" len="med"/>
                      <a:tailEnd type="none" w="med" len="med"/>
                    </a:lnR>
                    <a:lnT w="12700" cap="flat" cmpd="sng" algn="ctr">
                      <a:solidFill>
                        <a:srgbClr val="54145A"/>
                      </a:solidFill>
                      <a:prstDash val="solid"/>
                      <a:round/>
                      <a:headEnd type="none" w="med" len="med"/>
                      <a:tailEnd type="none" w="med" len="med"/>
                    </a:lnT>
                    <a:lnB w="12700" cap="flat" cmpd="sng" algn="ctr">
                      <a:solidFill>
                        <a:srgbClr val="54145A"/>
                      </a:solidFill>
                      <a:prstDash val="solid"/>
                      <a:round/>
                      <a:headEnd type="none" w="med" len="med"/>
                      <a:tailEnd type="none" w="med" len="med"/>
                    </a:lnB>
                    <a:solidFill>
                      <a:srgbClr val="EDE6EE"/>
                    </a:solidFill>
                  </a:tcPr>
                </a:tc>
                <a:extLst>
                  <a:ext uri="{0D108BD9-81ED-4DB2-BD59-A6C34878D82A}">
                    <a16:rowId xmlns:a16="http://schemas.microsoft.com/office/drawing/2014/main" val="1580533400"/>
                  </a:ext>
                </a:extLst>
              </a:tr>
            </a:tbl>
          </a:graphicData>
        </a:graphic>
      </p:graphicFrame>
      <p:pic>
        <p:nvPicPr>
          <p:cNvPr id="8" name="Picture 7" descr="Minecraft Screenshot by Philip Roeland (Creative Commons license) ">
            <a:hlinkClick r:id="rId3"/>
            <a:extLst>
              <a:ext uri="{FF2B5EF4-FFF2-40B4-BE49-F238E27FC236}">
                <a16:creationId xmlns:a16="http://schemas.microsoft.com/office/drawing/2014/main" id="{C88E6F54-3E63-6927-81DF-921F6A45E241}"/>
              </a:ext>
            </a:extLst>
          </p:cNvPr>
          <p:cNvPicPr>
            <a:picLocks noChangeAspect="1"/>
          </p:cNvPicPr>
          <p:nvPr/>
        </p:nvPicPr>
        <p:blipFill>
          <a:blip r:embed="rId4"/>
          <a:stretch>
            <a:fillRect/>
          </a:stretch>
        </p:blipFill>
        <p:spPr>
          <a:xfrm>
            <a:off x="1143000" y="0"/>
            <a:ext cx="6858000" cy="5143500"/>
          </a:xfrm>
          <a:prstGeom prst="rect">
            <a:avLst/>
          </a:prstGeom>
        </p:spPr>
      </p:pic>
    </p:spTree>
    <p:extLst>
      <p:ext uri="{BB962C8B-B14F-4D97-AF65-F5344CB8AC3E}">
        <p14:creationId xmlns:p14="http://schemas.microsoft.com/office/powerpoint/2010/main" val="37631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Shape 2">
            <a:extLst>
              <a:ext uri="{FF2B5EF4-FFF2-40B4-BE49-F238E27FC236}">
                <a16:creationId xmlns:a16="http://schemas.microsoft.com/office/drawing/2014/main" id="{D6468A77-D58A-16A5-B454-005D03F5233A}"/>
              </a:ext>
            </a:extLst>
          </p:cNvPr>
          <p:cNvSpPr txBox="1"/>
          <p:nvPr/>
        </p:nvSpPr>
        <p:spPr>
          <a:xfrm>
            <a:off x="4573957" y="2266765"/>
            <a:ext cx="3960000" cy="2419022"/>
          </a:xfrm>
          <a:prstGeom prst="rect">
            <a:avLst/>
          </a:prstGeom>
          <a:noFill/>
          <a:ln w="19050">
            <a:solidFill>
              <a:schemeClr val="tx2"/>
            </a:solidFill>
          </a:ln>
        </p:spPr>
        <p:txBody>
          <a:bodyPr lIns="0" tIns="0" rIns="0" bIns="0">
            <a:noAutofit/>
          </a:bodyPr>
          <a:lstStyle/>
          <a:p>
            <a:pPr marL="60750">
              <a:spcBef>
                <a:spcPts val="797"/>
              </a:spcBef>
              <a:buClr>
                <a:srgbClr val="000000"/>
              </a:buClr>
              <a:buSzPct val="45000"/>
            </a:pPr>
            <a:r>
              <a:rPr lang="en-US" sz="1400" b="1" spc="-1" dirty="0">
                <a:solidFill>
                  <a:srgbClr val="000000"/>
                </a:solidFill>
                <a:latin typeface="Arial" panose="020B0604020202020204" pitchFamily="34" charset="0"/>
                <a:cs typeface="Arial" panose="020B0604020202020204" pitchFamily="34" charset="0"/>
              </a:rPr>
              <a:t>Tensor</a:t>
            </a:r>
          </a:p>
          <a:p>
            <a:pPr marL="60750">
              <a:spcBef>
                <a:spcPts val="797"/>
              </a:spcBef>
              <a:buClr>
                <a:srgbClr val="000000"/>
              </a:buClr>
              <a:buSzPct val="45000"/>
            </a:pPr>
            <a:r>
              <a:rPr lang="en-US" sz="1400" spc="-1" dirty="0">
                <a:solidFill>
                  <a:srgbClr val="000000"/>
                </a:solidFill>
                <a:latin typeface="Arial" panose="020B0604020202020204" pitchFamily="34" charset="0"/>
                <a:cs typeface="Arial" panose="020B0604020202020204" pitchFamily="34" charset="0"/>
              </a:rPr>
              <a:t>n-dimensional, but for now let’s think about 3D </a:t>
            </a:r>
          </a:p>
        </p:txBody>
      </p:sp>
      <p:sp>
        <p:nvSpPr>
          <p:cNvPr id="2" name="Title 1">
            <a:extLst>
              <a:ext uri="{FF2B5EF4-FFF2-40B4-BE49-F238E27FC236}">
                <a16:creationId xmlns:a16="http://schemas.microsoft.com/office/drawing/2014/main" id="{3F141053-98CF-EBDC-3C0E-668D6E04708A}"/>
              </a:ext>
            </a:extLst>
          </p:cNvPr>
          <p:cNvSpPr>
            <a:spLocks noGrp="1"/>
          </p:cNvSpPr>
          <p:nvPr>
            <p:ph type="title"/>
          </p:nvPr>
        </p:nvSpPr>
        <p:spPr/>
        <p:txBody>
          <a:bodyPr/>
          <a:lstStyle/>
          <a:p>
            <a:pPr algn="l"/>
            <a:r>
              <a:rPr lang="en-US" sz="2475" b="1" spc="-1" dirty="0">
                <a:solidFill>
                  <a:srgbClr val="54145A"/>
                </a:solidFill>
                <a:latin typeface="Arial"/>
              </a:rPr>
              <a:t>What’s a Tensor? </a:t>
            </a:r>
            <a:endParaRPr lang="en-GB" b="1" dirty="0">
              <a:solidFill>
                <a:srgbClr val="54145A"/>
              </a:solidFill>
            </a:endParaRPr>
          </a:p>
        </p:txBody>
      </p:sp>
      <p:sp>
        <p:nvSpPr>
          <p:cNvPr id="11" name="TextShape 2">
            <a:extLst>
              <a:ext uri="{FF2B5EF4-FFF2-40B4-BE49-F238E27FC236}">
                <a16:creationId xmlns:a16="http://schemas.microsoft.com/office/drawing/2014/main" id="{5D0A840F-0808-04D2-96EC-430AF0ED7C22}"/>
              </a:ext>
            </a:extLst>
          </p:cNvPr>
          <p:cNvSpPr txBox="1"/>
          <p:nvPr/>
        </p:nvSpPr>
        <p:spPr>
          <a:xfrm>
            <a:off x="457111" y="970241"/>
            <a:ext cx="3960000" cy="1152000"/>
          </a:xfrm>
          <a:prstGeom prst="rect">
            <a:avLst/>
          </a:prstGeom>
          <a:noFill/>
          <a:ln w="19050">
            <a:solidFill>
              <a:schemeClr val="tx2"/>
            </a:solidFill>
          </a:ln>
        </p:spPr>
        <p:txBody>
          <a:bodyPr lIns="0" tIns="0" rIns="0" bIns="0">
            <a:noAutofit/>
          </a:bodyPr>
          <a:lstStyle/>
          <a:p>
            <a:pPr marL="60750">
              <a:spcBef>
                <a:spcPts val="797"/>
              </a:spcBef>
              <a:buClr>
                <a:srgbClr val="000000"/>
              </a:buClr>
              <a:buSzPct val="45000"/>
            </a:pPr>
            <a:r>
              <a:rPr lang="en-US" sz="1400" b="1" spc="-1" dirty="0">
                <a:solidFill>
                  <a:srgbClr val="000000"/>
                </a:solidFill>
                <a:latin typeface="Arial" panose="020B0604020202020204" pitchFamily="34" charset="0"/>
                <a:cs typeface="Arial" panose="020B0604020202020204" pitchFamily="34" charset="0"/>
              </a:rPr>
              <a:t>Scalar</a:t>
            </a:r>
          </a:p>
          <a:p>
            <a:pPr marL="60750">
              <a:spcBef>
                <a:spcPts val="797"/>
              </a:spcBef>
              <a:buClr>
                <a:srgbClr val="000000"/>
              </a:buClr>
              <a:buSzPct val="45000"/>
            </a:pPr>
            <a:r>
              <a:rPr lang="en-US" sz="1400" spc="-1" dirty="0">
                <a:solidFill>
                  <a:srgbClr val="000000"/>
                </a:solidFill>
                <a:latin typeface="Arial" panose="020B0604020202020204" pitchFamily="34" charset="0"/>
                <a:cs typeface="Arial" panose="020B0604020202020204" pitchFamily="34" charset="0"/>
              </a:rPr>
              <a:t>Zero-dimensional, point, single value</a:t>
            </a:r>
          </a:p>
        </p:txBody>
      </p:sp>
      <p:sp>
        <p:nvSpPr>
          <p:cNvPr id="3" name="Oval 2">
            <a:extLst>
              <a:ext uri="{FF2B5EF4-FFF2-40B4-BE49-F238E27FC236}">
                <a16:creationId xmlns:a16="http://schemas.microsoft.com/office/drawing/2014/main" id="{37218B76-E24A-AB74-8355-5D4C0D60C502}"/>
              </a:ext>
            </a:extLst>
          </p:cNvPr>
          <p:cNvSpPr/>
          <p:nvPr/>
        </p:nvSpPr>
        <p:spPr>
          <a:xfrm>
            <a:off x="7857066" y="999573"/>
            <a:ext cx="88053" cy="90000"/>
          </a:xfrm>
          <a:prstGeom prst="ellipse">
            <a:avLst/>
          </a:prstGeom>
          <a:solidFill>
            <a:srgbClr val="54145A"/>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 name="Picture 7" descr="Minecraft Screenshot by Philip Roeland (Creative Commons license) ">
            <a:hlinkClick r:id="rId3"/>
            <a:extLst>
              <a:ext uri="{FF2B5EF4-FFF2-40B4-BE49-F238E27FC236}">
                <a16:creationId xmlns:a16="http://schemas.microsoft.com/office/drawing/2014/main" id="{C88E6F54-3E63-6927-81DF-921F6A45E241}"/>
              </a:ext>
            </a:extLst>
          </p:cNvPr>
          <p:cNvPicPr>
            <a:picLocks noChangeAspect="1"/>
          </p:cNvPicPr>
          <p:nvPr/>
        </p:nvPicPr>
        <p:blipFill>
          <a:blip r:embed="rId4"/>
          <a:stretch>
            <a:fillRect/>
          </a:stretch>
        </p:blipFill>
        <p:spPr>
          <a:xfrm>
            <a:off x="5439315" y="2900038"/>
            <a:ext cx="2229283" cy="1671962"/>
          </a:xfrm>
          <a:prstGeom prst="rect">
            <a:avLst/>
          </a:prstGeom>
        </p:spPr>
      </p:pic>
      <p:sp>
        <p:nvSpPr>
          <p:cNvPr id="14" name="TextShape 2">
            <a:extLst>
              <a:ext uri="{FF2B5EF4-FFF2-40B4-BE49-F238E27FC236}">
                <a16:creationId xmlns:a16="http://schemas.microsoft.com/office/drawing/2014/main" id="{64E91D4E-7CA0-CA90-3632-A0E6384CDD9D}"/>
              </a:ext>
            </a:extLst>
          </p:cNvPr>
          <p:cNvSpPr txBox="1"/>
          <p:nvPr/>
        </p:nvSpPr>
        <p:spPr>
          <a:xfrm>
            <a:off x="4573957" y="970241"/>
            <a:ext cx="3960000" cy="1152000"/>
          </a:xfrm>
          <a:prstGeom prst="rect">
            <a:avLst/>
          </a:prstGeom>
          <a:noFill/>
          <a:ln w="19050">
            <a:solidFill>
              <a:schemeClr val="tx2"/>
            </a:solidFill>
          </a:ln>
        </p:spPr>
        <p:txBody>
          <a:bodyPr lIns="0" tIns="0" rIns="0" bIns="0">
            <a:noAutofit/>
          </a:bodyPr>
          <a:lstStyle/>
          <a:p>
            <a:pPr marL="60750">
              <a:spcBef>
                <a:spcPts val="797"/>
              </a:spcBef>
              <a:buClr>
                <a:srgbClr val="000000"/>
              </a:buClr>
              <a:buSzPct val="45000"/>
            </a:pPr>
            <a:r>
              <a:rPr lang="en-US" sz="1400" b="1" spc="-1" dirty="0">
                <a:solidFill>
                  <a:srgbClr val="000000"/>
                </a:solidFill>
                <a:latin typeface="Arial" panose="020B0604020202020204" pitchFamily="34" charset="0"/>
                <a:cs typeface="Arial" panose="020B0604020202020204" pitchFamily="34" charset="0"/>
              </a:rPr>
              <a:t>Vector</a:t>
            </a:r>
          </a:p>
          <a:p>
            <a:pPr marL="60750">
              <a:spcBef>
                <a:spcPts val="797"/>
              </a:spcBef>
              <a:buClr>
                <a:srgbClr val="000000"/>
              </a:buClr>
              <a:buSzPct val="45000"/>
            </a:pPr>
            <a:r>
              <a:rPr lang="en-US" sz="1400" spc="-1" dirty="0">
                <a:solidFill>
                  <a:srgbClr val="000000"/>
                </a:solidFill>
                <a:latin typeface="Arial" panose="020B0604020202020204" pitchFamily="34" charset="0"/>
                <a:cs typeface="Arial" panose="020B0604020202020204" pitchFamily="34" charset="0"/>
              </a:rPr>
              <a:t>One-dimensional, line, multiple (ordered) values</a:t>
            </a:r>
          </a:p>
        </p:txBody>
      </p:sp>
      <p:sp>
        <p:nvSpPr>
          <p:cNvPr id="16" name="TextShape 2">
            <a:extLst>
              <a:ext uri="{FF2B5EF4-FFF2-40B4-BE49-F238E27FC236}">
                <a16:creationId xmlns:a16="http://schemas.microsoft.com/office/drawing/2014/main" id="{4D7FA89F-9C86-0152-4917-D99010297A92}"/>
              </a:ext>
            </a:extLst>
          </p:cNvPr>
          <p:cNvSpPr txBox="1"/>
          <p:nvPr/>
        </p:nvSpPr>
        <p:spPr>
          <a:xfrm>
            <a:off x="459067" y="2266765"/>
            <a:ext cx="3960000" cy="2419022"/>
          </a:xfrm>
          <a:prstGeom prst="rect">
            <a:avLst/>
          </a:prstGeom>
          <a:noFill/>
          <a:ln w="19050">
            <a:solidFill>
              <a:schemeClr val="tx2"/>
            </a:solidFill>
          </a:ln>
        </p:spPr>
        <p:txBody>
          <a:bodyPr lIns="0" tIns="0" rIns="0" bIns="0">
            <a:noAutofit/>
          </a:bodyPr>
          <a:lstStyle/>
          <a:p>
            <a:pPr marL="60750">
              <a:spcBef>
                <a:spcPts val="797"/>
              </a:spcBef>
              <a:buClr>
                <a:srgbClr val="000000"/>
              </a:buClr>
              <a:buSzPct val="45000"/>
            </a:pPr>
            <a:r>
              <a:rPr lang="en-US" sz="1400" b="1" spc="-1" dirty="0">
                <a:solidFill>
                  <a:srgbClr val="000000"/>
                </a:solidFill>
                <a:latin typeface="Arial" panose="020B0604020202020204" pitchFamily="34" charset="0"/>
                <a:cs typeface="Arial" panose="020B0604020202020204" pitchFamily="34" charset="0"/>
              </a:rPr>
              <a:t>Matrix</a:t>
            </a:r>
          </a:p>
          <a:p>
            <a:pPr marL="60750">
              <a:spcBef>
                <a:spcPts val="797"/>
              </a:spcBef>
              <a:buClr>
                <a:srgbClr val="000000"/>
              </a:buClr>
              <a:buSzPct val="45000"/>
            </a:pPr>
            <a:r>
              <a:rPr lang="en-US" sz="1400" spc="-1" dirty="0">
                <a:solidFill>
                  <a:srgbClr val="000000"/>
                </a:solidFill>
                <a:latin typeface="Arial" panose="020B0604020202020204" pitchFamily="34" charset="0"/>
                <a:cs typeface="Arial" panose="020B0604020202020204" pitchFamily="34" charset="0"/>
              </a:rPr>
              <a:t>Two-dimensional, indexed grid of values</a:t>
            </a:r>
          </a:p>
        </p:txBody>
      </p:sp>
      <p:sp>
        <p:nvSpPr>
          <p:cNvPr id="17" name="Oval 16">
            <a:extLst>
              <a:ext uri="{FF2B5EF4-FFF2-40B4-BE49-F238E27FC236}">
                <a16:creationId xmlns:a16="http://schemas.microsoft.com/office/drawing/2014/main" id="{0C92C0E5-687C-2EF9-1F92-BF3F1E50AC29}"/>
              </a:ext>
            </a:extLst>
          </p:cNvPr>
          <p:cNvSpPr/>
          <p:nvPr/>
        </p:nvSpPr>
        <p:spPr>
          <a:xfrm>
            <a:off x="2284519" y="1741440"/>
            <a:ext cx="129377" cy="129377"/>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18" name="Table 17">
            <a:extLst>
              <a:ext uri="{FF2B5EF4-FFF2-40B4-BE49-F238E27FC236}">
                <a16:creationId xmlns:a16="http://schemas.microsoft.com/office/drawing/2014/main" id="{ACC2C075-A249-178D-A91C-5C2AF48CA54B}"/>
              </a:ext>
            </a:extLst>
          </p:cNvPr>
          <p:cNvGraphicFramePr>
            <a:graphicFrameLocks noGrp="1"/>
          </p:cNvGraphicFramePr>
          <p:nvPr>
            <p:extLst>
              <p:ext uri="{D42A27DB-BD31-4B8C-83A1-F6EECF244321}">
                <p14:modId xmlns:p14="http://schemas.microsoft.com/office/powerpoint/2010/main" val="781575051"/>
              </p:ext>
            </p:extLst>
          </p:nvPr>
        </p:nvGraphicFramePr>
        <p:xfrm>
          <a:off x="1773208" y="2988616"/>
          <a:ext cx="1152000" cy="1440000"/>
        </p:xfrm>
        <a:graphic>
          <a:graphicData uri="http://schemas.openxmlformats.org/drawingml/2006/table">
            <a:tbl>
              <a:tblPr firstRow="1" bandRow="1">
                <a:tableStyleId>{2D5ABB26-0587-4C30-8999-92F81FD0307C}</a:tableStyleId>
              </a:tblPr>
              <a:tblGrid>
                <a:gridCol w="288000">
                  <a:extLst>
                    <a:ext uri="{9D8B030D-6E8A-4147-A177-3AD203B41FA5}">
                      <a16:colId xmlns:a16="http://schemas.microsoft.com/office/drawing/2014/main" val="386582509"/>
                    </a:ext>
                  </a:extLst>
                </a:gridCol>
                <a:gridCol w="288000">
                  <a:extLst>
                    <a:ext uri="{9D8B030D-6E8A-4147-A177-3AD203B41FA5}">
                      <a16:colId xmlns:a16="http://schemas.microsoft.com/office/drawing/2014/main" val="3231227053"/>
                    </a:ext>
                  </a:extLst>
                </a:gridCol>
                <a:gridCol w="288000">
                  <a:extLst>
                    <a:ext uri="{9D8B030D-6E8A-4147-A177-3AD203B41FA5}">
                      <a16:colId xmlns:a16="http://schemas.microsoft.com/office/drawing/2014/main" val="2458675795"/>
                    </a:ext>
                  </a:extLst>
                </a:gridCol>
                <a:gridCol w="288000">
                  <a:extLst>
                    <a:ext uri="{9D8B030D-6E8A-4147-A177-3AD203B41FA5}">
                      <a16:colId xmlns:a16="http://schemas.microsoft.com/office/drawing/2014/main" val="407328727"/>
                    </a:ext>
                  </a:extLst>
                </a:gridCol>
              </a:tblGrid>
              <a:tr h="288000">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287176490"/>
                  </a:ext>
                </a:extLst>
              </a:tr>
              <a:tr h="288000">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663453802"/>
                  </a:ext>
                </a:extLst>
              </a:tr>
              <a:tr h="288000">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174618229"/>
                  </a:ext>
                </a:extLst>
              </a:tr>
              <a:tr h="288000">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473683223"/>
                  </a:ext>
                </a:extLst>
              </a:tr>
              <a:tr h="288000">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547776910"/>
                  </a:ext>
                </a:extLst>
              </a:tr>
            </a:tbl>
          </a:graphicData>
        </a:graphic>
      </p:graphicFrame>
      <p:graphicFrame>
        <p:nvGraphicFramePr>
          <p:cNvPr id="19" name="Table 18">
            <a:extLst>
              <a:ext uri="{FF2B5EF4-FFF2-40B4-BE49-F238E27FC236}">
                <a16:creationId xmlns:a16="http://schemas.microsoft.com/office/drawing/2014/main" id="{9494D164-6978-A193-F824-D67BB613803C}"/>
              </a:ext>
            </a:extLst>
          </p:cNvPr>
          <p:cNvGraphicFramePr>
            <a:graphicFrameLocks noGrp="1"/>
          </p:cNvGraphicFramePr>
          <p:nvPr>
            <p:extLst>
              <p:ext uri="{D42A27DB-BD31-4B8C-83A1-F6EECF244321}">
                <p14:modId xmlns:p14="http://schemas.microsoft.com/office/powerpoint/2010/main" val="2862692114"/>
              </p:ext>
            </p:extLst>
          </p:nvPr>
        </p:nvGraphicFramePr>
        <p:xfrm>
          <a:off x="5497292" y="1662129"/>
          <a:ext cx="2016000" cy="288000"/>
        </p:xfrm>
        <a:graphic>
          <a:graphicData uri="http://schemas.openxmlformats.org/drawingml/2006/table">
            <a:tbl>
              <a:tblPr firstRow="1" bandRow="1">
                <a:tableStyleId>{2D5ABB26-0587-4C30-8999-92F81FD0307C}</a:tableStyleId>
              </a:tblPr>
              <a:tblGrid>
                <a:gridCol w="288000">
                  <a:extLst>
                    <a:ext uri="{9D8B030D-6E8A-4147-A177-3AD203B41FA5}">
                      <a16:colId xmlns:a16="http://schemas.microsoft.com/office/drawing/2014/main" val="386582509"/>
                    </a:ext>
                  </a:extLst>
                </a:gridCol>
                <a:gridCol w="288000">
                  <a:extLst>
                    <a:ext uri="{9D8B030D-6E8A-4147-A177-3AD203B41FA5}">
                      <a16:colId xmlns:a16="http://schemas.microsoft.com/office/drawing/2014/main" val="3231227053"/>
                    </a:ext>
                  </a:extLst>
                </a:gridCol>
                <a:gridCol w="288000">
                  <a:extLst>
                    <a:ext uri="{9D8B030D-6E8A-4147-A177-3AD203B41FA5}">
                      <a16:colId xmlns:a16="http://schemas.microsoft.com/office/drawing/2014/main" val="2458675795"/>
                    </a:ext>
                  </a:extLst>
                </a:gridCol>
                <a:gridCol w="288000">
                  <a:extLst>
                    <a:ext uri="{9D8B030D-6E8A-4147-A177-3AD203B41FA5}">
                      <a16:colId xmlns:a16="http://schemas.microsoft.com/office/drawing/2014/main" val="407328727"/>
                    </a:ext>
                  </a:extLst>
                </a:gridCol>
                <a:gridCol w="288000">
                  <a:extLst>
                    <a:ext uri="{9D8B030D-6E8A-4147-A177-3AD203B41FA5}">
                      <a16:colId xmlns:a16="http://schemas.microsoft.com/office/drawing/2014/main" val="2070887292"/>
                    </a:ext>
                  </a:extLst>
                </a:gridCol>
                <a:gridCol w="288000">
                  <a:extLst>
                    <a:ext uri="{9D8B030D-6E8A-4147-A177-3AD203B41FA5}">
                      <a16:colId xmlns:a16="http://schemas.microsoft.com/office/drawing/2014/main" val="1910594689"/>
                    </a:ext>
                  </a:extLst>
                </a:gridCol>
                <a:gridCol w="288000">
                  <a:extLst>
                    <a:ext uri="{9D8B030D-6E8A-4147-A177-3AD203B41FA5}">
                      <a16:colId xmlns:a16="http://schemas.microsoft.com/office/drawing/2014/main" val="2003732168"/>
                    </a:ext>
                  </a:extLst>
                </a:gridCol>
              </a:tblGrid>
              <a:tr h="288000">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endParaRPr lang="en-GB"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287176490"/>
                  </a:ext>
                </a:extLst>
              </a:tr>
            </a:tbl>
          </a:graphicData>
        </a:graphic>
      </p:graphicFrame>
      <p:sp>
        <p:nvSpPr>
          <p:cNvPr id="4" name="Rectangle 3">
            <a:extLst>
              <a:ext uri="{FF2B5EF4-FFF2-40B4-BE49-F238E27FC236}">
                <a16:creationId xmlns:a16="http://schemas.microsoft.com/office/drawing/2014/main" id="{D6DAFD58-4C58-7116-E734-6BFC32C4F617}"/>
              </a:ext>
            </a:extLst>
          </p:cNvPr>
          <p:cNvSpPr/>
          <p:nvPr/>
        </p:nvSpPr>
        <p:spPr>
          <a:xfrm>
            <a:off x="7821800" y="999573"/>
            <a:ext cx="246638" cy="1732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6809860"/>
      </p:ext>
    </p:extLst>
  </p:cSld>
  <p:clrMapOvr>
    <a:masterClrMapping/>
  </p:clrMapOvr>
</p:sld>
</file>

<file path=ppt/theme/theme1.xml><?xml version="1.0" encoding="utf-8"?>
<a:theme xmlns:a="http://schemas.openxmlformats.org/drawingml/2006/main" name="Office Theme">
  <a:themeElements>
    <a:clrScheme name="Durham University">
      <a:dk1>
        <a:srgbClr val="002A41"/>
      </a:dk1>
      <a:lt1>
        <a:sysClr val="window" lastClr="FFFFFF"/>
      </a:lt1>
      <a:dk2>
        <a:srgbClr val="54145A"/>
      </a:dk2>
      <a:lt2>
        <a:srgbClr val="CBA8B1"/>
      </a:lt2>
      <a:accent1>
        <a:srgbClr val="00AEEF"/>
      </a:accent1>
      <a:accent2>
        <a:srgbClr val="A5C8D0"/>
      </a:accent2>
      <a:accent3>
        <a:srgbClr val="AFA961"/>
      </a:accent3>
      <a:accent4>
        <a:srgbClr val="B3BDB1"/>
      </a:accent4>
      <a:accent5>
        <a:srgbClr val="FFD53A"/>
      </a:accent5>
      <a:accent6>
        <a:srgbClr val="DACDA2"/>
      </a:accent6>
      <a:hlink>
        <a:srgbClr val="BE1E2D"/>
      </a:hlink>
      <a:folHlink>
        <a:srgbClr val="B6AA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 1" id="{F0023EC1-6CE1-487A-A02E-C0C1D180FB3F}" vid="{F11535AD-6D42-46EC-A0B7-72B8778CC0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FAAFD745F85C4AABBB2902F5439912" ma:contentTypeVersion="3" ma:contentTypeDescription="Create a new document." ma:contentTypeScope="" ma:versionID="8fbe1fa77702409ddd936fa8c84c9985">
  <xsd:schema xmlns:xsd="http://www.w3.org/2001/XMLSchema" xmlns:xs="http://www.w3.org/2001/XMLSchema" xmlns:p="http://schemas.microsoft.com/office/2006/metadata/properties" xmlns:ns2="6c8d90ab-eb6d-4ea7-914a-7cab258d8805" targetNamespace="http://schemas.microsoft.com/office/2006/metadata/properties" ma:root="true" ma:fieldsID="ea7238b7ba31a21a3b0835273cb3b340" ns2:_="">
    <xsd:import namespace="6c8d90ab-eb6d-4ea7-914a-7cab258d8805"/>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d90ab-eb6d-4ea7-914a-7cab258d88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CFD47E-5387-4488-AD16-28361D4BF507}">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 ds:uri="http://purl.org/dc/terms/"/>
    <ds:schemaRef ds:uri="6c8d90ab-eb6d-4ea7-914a-7cab258d8805"/>
    <ds:schemaRef ds:uri="http://purl.org/dc/elements/1.1/"/>
  </ds:schemaRefs>
</ds:datastoreItem>
</file>

<file path=customXml/itemProps2.xml><?xml version="1.0" encoding="utf-8"?>
<ds:datastoreItem xmlns:ds="http://schemas.openxmlformats.org/officeDocument/2006/customXml" ds:itemID="{CF340DC4-0713-4D2E-93B3-F68142BA80E3}">
  <ds:schemaRefs>
    <ds:schemaRef ds:uri="http://schemas.microsoft.com/sharepoint/v3/contenttype/forms"/>
  </ds:schemaRefs>
</ds:datastoreItem>
</file>

<file path=customXml/itemProps3.xml><?xml version="1.0" encoding="utf-8"?>
<ds:datastoreItem xmlns:ds="http://schemas.openxmlformats.org/officeDocument/2006/customXml" ds:itemID="{DE48C59C-4FD5-4B9A-AED3-43E2521BA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d90ab-eb6d-4ea7-914a-7cab258d88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Lecture 1</Template>
  <TotalTime>680</TotalTime>
  <Words>3018</Words>
  <Application>Microsoft Office PowerPoint</Application>
  <PresentationFormat>On-screen Show (16:9)</PresentationFormat>
  <Paragraphs>265</Paragraphs>
  <Slides>47</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 Math</vt:lpstr>
      <vt:lpstr>Lucida Grande</vt:lpstr>
      <vt:lpstr>Times New Roman</vt:lpstr>
      <vt:lpstr>Wingdings</vt:lpstr>
      <vt:lpstr>Office Theme</vt:lpstr>
      <vt:lpstr>Machine Learning</vt:lpstr>
      <vt:lpstr>Course Outline</vt:lpstr>
      <vt:lpstr>Week 1 </vt:lpstr>
      <vt:lpstr>Lecture 1 Outline </vt:lpstr>
      <vt:lpstr>Tips for My Lectures/Practicals</vt:lpstr>
      <vt:lpstr>Dimensionality and Data</vt:lpstr>
      <vt:lpstr>Data Science: Tidy Data Principles</vt:lpstr>
      <vt:lpstr>What’s a Tensor? </vt:lpstr>
      <vt:lpstr>What’s a Tensor? </vt:lpstr>
      <vt:lpstr>Tensors</vt:lpstr>
      <vt:lpstr>Python and R index variables differently</vt:lpstr>
      <vt:lpstr>What Is Machine Learning?</vt:lpstr>
      <vt:lpstr>Supervised vs. Unsupervised Learning</vt:lpstr>
      <vt:lpstr>What Is This (1)? </vt:lpstr>
      <vt:lpstr>What Is This (2)? </vt:lpstr>
      <vt:lpstr>What Is This (3)? </vt:lpstr>
      <vt:lpstr>What Is This (4)? </vt:lpstr>
      <vt:lpstr>What Is This (5)? </vt:lpstr>
      <vt:lpstr>Images of a Dog</vt:lpstr>
      <vt:lpstr>Ways of interpreting data </vt:lpstr>
      <vt:lpstr>PowerPoint Presentation</vt:lpstr>
      <vt:lpstr>How Can Things Go Wrong? </vt:lpstr>
      <vt:lpstr>Bengal Tiger: enrichment areas, viewing areas, sleeping area away from public view</vt:lpstr>
      <vt:lpstr>Good first iteration, please include areas for giraffes to shelter</vt:lpstr>
      <vt:lpstr>Specific request that size of animals be reduced based on enclosure size, and for less bamboo</vt:lpstr>
      <vt:lpstr>“Grandma Hack” </vt:lpstr>
      <vt:lpstr>Alleged Health Insurance Rejection</vt:lpstr>
      <vt:lpstr>PowerPoint Presentation</vt:lpstr>
      <vt:lpstr>What is a Model? </vt:lpstr>
      <vt:lpstr>“Model” has many meanings</vt:lpstr>
      <vt:lpstr>PowerPoint Presentation</vt:lpstr>
      <vt:lpstr>PowerPoint Presentation</vt:lpstr>
      <vt:lpstr>Important Concepts</vt:lpstr>
      <vt:lpstr>Caveat for this section</vt:lpstr>
      <vt:lpstr>Deterministic versus Stochastic</vt:lpstr>
      <vt:lpstr>Precision versus Accuracy</vt:lpstr>
      <vt:lpstr>Bias, Variance, and their Tradeoff</vt:lpstr>
      <vt:lpstr>Purposes of Models</vt:lpstr>
      <vt:lpstr>Parametric and Non-Parametric Models</vt:lpstr>
      <vt:lpstr>Combining IMDS and ISDS</vt:lpstr>
      <vt:lpstr>Matrix Concepts</vt:lpstr>
      <vt:lpstr>Design Matrix</vt:lpstr>
      <vt:lpstr>Minimizing sum of squares of residuals</vt:lpstr>
      <vt:lpstr>Solving for β ̂ </vt:lpstr>
      <vt:lpstr>Summary</vt:lpstr>
      <vt:lpstr>Summary</vt:lpstr>
      <vt:lpstr>Questions and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Chancellor</dc:title>
  <dc:creator>DUNNE, EIMEAR</dc:creator>
  <cp:lastModifiedBy>DUNNE, EIMEAR</cp:lastModifiedBy>
  <cp:revision>10</cp:revision>
  <dcterms:created xsi:type="dcterms:W3CDTF">2024-01-03T14:14:03Z</dcterms:created>
  <dcterms:modified xsi:type="dcterms:W3CDTF">2024-01-08T18:20:37Z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0x01010025FAAFD745F85C4AABBB2902F5439912</vt:lpwstr>
  </property>
</Properties>
</file>